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Poppins Bold" panose="020B0604020202020204" charset="0"/>
      <p:regular r:id="rId12"/>
    </p:embeddedFont>
    <p:embeddedFont>
      <p:font typeface="Poppins ExtraBold" panose="00000900000000000000" pitchFamily="2" charset="0"/>
      <p:regular r:id="rId13"/>
      <p:bold r:id="rId14"/>
    </p:embeddedFont>
    <p:embeddedFont>
      <p:font typeface="Poppins Medium" panose="00000600000000000000" pitchFamily="2" charset="0"/>
      <p:regular r:id="rId15"/>
    </p:embeddedFont>
    <p:embeddedFont>
      <p:font typeface="Poppins Medium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5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 Holmes" userId="d7154875-af7b-409c-aa8f-107c4b3fb55a" providerId="ADAL" clId="{CFA83E53-A319-4452-BE0E-3B0FB45FBA7D}"/>
    <pc:docChg chg="modSld">
      <pc:chgData name="Julie D. Holmes" userId="d7154875-af7b-409c-aa8f-107c4b3fb55a" providerId="ADAL" clId="{CFA83E53-A319-4452-BE0E-3B0FB45FBA7D}" dt="2025-05-02T13:49:35.999" v="25" actId="14100"/>
      <pc:docMkLst>
        <pc:docMk/>
      </pc:docMkLst>
      <pc:sldChg chg="modSp mod">
        <pc:chgData name="Julie D. Holmes" userId="d7154875-af7b-409c-aa8f-107c4b3fb55a" providerId="ADAL" clId="{CFA83E53-A319-4452-BE0E-3B0FB45FBA7D}" dt="2025-05-02T13:49:35.999" v="25" actId="14100"/>
        <pc:sldMkLst>
          <pc:docMk/>
          <pc:sldMk cId="0" sldId="256"/>
        </pc:sldMkLst>
        <pc:spChg chg="mod">
          <ac:chgData name="Julie D. Holmes" userId="d7154875-af7b-409c-aa8f-107c4b3fb55a" providerId="ADAL" clId="{CFA83E53-A319-4452-BE0E-3B0FB45FBA7D}" dt="2025-05-02T13:49:35.999" v="25" actId="14100"/>
          <ac:spMkLst>
            <pc:docMk/>
            <pc:sldMk cId="0" sldId="256"/>
            <ac:spMk id="2" creationId="{00000000-0000-0000-0000-000000000000}"/>
          </ac:spMkLst>
        </pc:spChg>
        <pc:spChg chg="mod">
          <ac:chgData name="Julie D. Holmes" userId="d7154875-af7b-409c-aa8f-107c4b3fb55a" providerId="ADAL" clId="{CFA83E53-A319-4452-BE0E-3B0FB45FBA7D}" dt="2025-05-02T13:48:42.539" v="12" actId="1076"/>
          <ac:spMkLst>
            <pc:docMk/>
            <pc:sldMk cId="0" sldId="256"/>
            <ac:spMk id="3" creationId="{00000000-0000-0000-0000-000000000000}"/>
          </ac:spMkLst>
        </pc:spChg>
        <pc:spChg chg="mod">
          <ac:chgData name="Julie D. Holmes" userId="d7154875-af7b-409c-aa8f-107c4b3fb55a" providerId="ADAL" clId="{CFA83E53-A319-4452-BE0E-3B0FB45FBA7D}" dt="2025-05-02T13:49:29.043" v="23" actId="1076"/>
          <ac:spMkLst>
            <pc:docMk/>
            <pc:sldMk cId="0" sldId="256"/>
            <ac:spMk id="10" creationId="{00000000-0000-0000-0000-000000000000}"/>
          </ac:spMkLst>
        </pc:spChg>
        <pc:spChg chg="mod">
          <ac:chgData name="Julie D. Holmes" userId="d7154875-af7b-409c-aa8f-107c4b3fb55a" providerId="ADAL" clId="{CFA83E53-A319-4452-BE0E-3B0FB45FBA7D}" dt="2025-05-02T13:49:18.502" v="21" actId="1076"/>
          <ac:spMkLst>
            <pc:docMk/>
            <pc:sldMk cId="0" sldId="256"/>
            <ac:spMk id="11" creationId="{00000000-0000-0000-0000-000000000000}"/>
          </ac:spMkLst>
        </pc:spChg>
        <pc:spChg chg="mod">
          <ac:chgData name="Julie D. Holmes" userId="d7154875-af7b-409c-aa8f-107c4b3fb55a" providerId="ADAL" clId="{CFA83E53-A319-4452-BE0E-3B0FB45FBA7D}" dt="2025-05-02T13:49:14.405" v="20" actId="1076"/>
          <ac:spMkLst>
            <pc:docMk/>
            <pc:sldMk cId="0" sldId="256"/>
            <ac:spMk id="1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2.svg"/><Relationship Id="rId4" Type="http://schemas.openxmlformats.org/officeDocument/2006/relationships/image" Target="../media/image7.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78644" flipH="1">
            <a:off x="580176" y="2020221"/>
            <a:ext cx="17133986" cy="6475304"/>
          </a:xfrm>
          <a:custGeom>
            <a:avLst/>
            <a:gdLst/>
            <a:ahLst/>
            <a:cxnLst/>
            <a:rect l="l" t="t" r="r" b="b"/>
            <a:pathLst>
              <a:path w="17133986" h="5572823">
                <a:moveTo>
                  <a:pt x="17133986" y="0"/>
                </a:moveTo>
                <a:lnTo>
                  <a:pt x="0" y="0"/>
                </a:lnTo>
                <a:lnTo>
                  <a:pt x="0" y="5572822"/>
                </a:lnTo>
                <a:lnTo>
                  <a:pt x="17133986" y="5572822"/>
                </a:lnTo>
                <a:lnTo>
                  <a:pt x="1713398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95672" y="1908981"/>
            <a:ext cx="5936295" cy="7004478"/>
          </a:xfrm>
          <a:custGeom>
            <a:avLst/>
            <a:gdLst/>
            <a:ahLst/>
            <a:cxnLst/>
            <a:rect l="l" t="t" r="r" b="b"/>
            <a:pathLst>
              <a:path w="5936295" h="7004478">
                <a:moveTo>
                  <a:pt x="0" y="0"/>
                </a:moveTo>
                <a:lnTo>
                  <a:pt x="5936295" y="0"/>
                </a:lnTo>
                <a:lnTo>
                  <a:pt x="5936295" y="7004478"/>
                </a:lnTo>
                <a:lnTo>
                  <a:pt x="0" y="7004478"/>
                </a:lnTo>
                <a:lnTo>
                  <a:pt x="0" y="0"/>
                </a:lnTo>
                <a:close/>
              </a:path>
            </a:pathLst>
          </a:custGeom>
          <a:blipFill>
            <a:blip r:embed="rId4"/>
            <a:stretch>
              <a:fillRect/>
            </a:stretch>
          </a:blipFill>
        </p:spPr>
        <p:txBody>
          <a:bodyPr/>
          <a:lstStyle/>
          <a:p>
            <a:endParaRPr lang="en-US"/>
          </a:p>
        </p:txBody>
      </p:sp>
      <p:sp>
        <p:nvSpPr>
          <p:cNvPr id="4" name="Freeform 4"/>
          <p:cNvSpPr/>
          <p:nvPr/>
        </p:nvSpPr>
        <p:spPr>
          <a:xfrm rot="1356295">
            <a:off x="5134082" y="1297618"/>
            <a:ext cx="2195770" cy="2215153"/>
          </a:xfrm>
          <a:custGeom>
            <a:avLst/>
            <a:gdLst/>
            <a:ahLst/>
            <a:cxnLst/>
            <a:rect l="l" t="t" r="r" b="b"/>
            <a:pathLst>
              <a:path w="2195770" h="2215153">
                <a:moveTo>
                  <a:pt x="0" y="0"/>
                </a:moveTo>
                <a:lnTo>
                  <a:pt x="2195770" y="0"/>
                </a:lnTo>
                <a:lnTo>
                  <a:pt x="2195770" y="2215153"/>
                </a:lnTo>
                <a:lnTo>
                  <a:pt x="0" y="2215153"/>
                </a:lnTo>
                <a:lnTo>
                  <a:pt x="0" y="0"/>
                </a:lnTo>
                <a:close/>
              </a:path>
            </a:pathLst>
          </a:custGeom>
          <a:blipFill>
            <a:blip r:embed="rId5"/>
            <a:stretch>
              <a:fillRect/>
            </a:stretch>
          </a:blipFill>
        </p:spPr>
        <p:txBody>
          <a:bodyPr/>
          <a:lstStyle/>
          <a:p>
            <a:endParaRPr lang="en-US"/>
          </a:p>
        </p:txBody>
      </p:sp>
      <p:sp>
        <p:nvSpPr>
          <p:cNvPr id="5" name="Freeform 5"/>
          <p:cNvSpPr/>
          <p:nvPr/>
        </p:nvSpPr>
        <p:spPr>
          <a:xfrm rot="-1021329">
            <a:off x="-113084" y="7881905"/>
            <a:ext cx="2082701" cy="1598473"/>
          </a:xfrm>
          <a:custGeom>
            <a:avLst/>
            <a:gdLst/>
            <a:ahLst/>
            <a:cxnLst/>
            <a:rect l="l" t="t" r="r" b="b"/>
            <a:pathLst>
              <a:path w="2082701" h="1598473">
                <a:moveTo>
                  <a:pt x="0" y="0"/>
                </a:moveTo>
                <a:lnTo>
                  <a:pt x="2082701" y="0"/>
                </a:lnTo>
                <a:lnTo>
                  <a:pt x="2082701" y="1598473"/>
                </a:lnTo>
                <a:lnTo>
                  <a:pt x="0" y="1598473"/>
                </a:lnTo>
                <a:lnTo>
                  <a:pt x="0" y="0"/>
                </a:lnTo>
                <a:close/>
              </a:path>
            </a:pathLst>
          </a:custGeom>
          <a:blipFill>
            <a:blip r:embed="rId6"/>
            <a:stretch>
              <a:fillRect/>
            </a:stretch>
          </a:blipFill>
        </p:spPr>
        <p:txBody>
          <a:bodyPr/>
          <a:lstStyle/>
          <a:p>
            <a:endParaRPr lang="en-US"/>
          </a:p>
        </p:txBody>
      </p:sp>
      <p:sp>
        <p:nvSpPr>
          <p:cNvPr id="6" name="Freeform 6"/>
          <p:cNvSpPr/>
          <p:nvPr/>
        </p:nvSpPr>
        <p:spPr>
          <a:xfrm rot="1490852">
            <a:off x="12078671" y="-583660"/>
            <a:ext cx="1723290" cy="2274970"/>
          </a:xfrm>
          <a:custGeom>
            <a:avLst/>
            <a:gdLst/>
            <a:ahLst/>
            <a:cxnLst/>
            <a:rect l="l" t="t" r="r" b="b"/>
            <a:pathLst>
              <a:path w="1723290" h="2274970">
                <a:moveTo>
                  <a:pt x="0" y="0"/>
                </a:moveTo>
                <a:lnTo>
                  <a:pt x="1723290" y="0"/>
                </a:lnTo>
                <a:lnTo>
                  <a:pt x="1723290" y="2274970"/>
                </a:lnTo>
                <a:lnTo>
                  <a:pt x="0" y="2274970"/>
                </a:lnTo>
                <a:lnTo>
                  <a:pt x="0" y="0"/>
                </a:lnTo>
                <a:close/>
              </a:path>
            </a:pathLst>
          </a:custGeom>
          <a:blipFill>
            <a:blip r:embed="rId7"/>
            <a:stretch>
              <a:fillRect/>
            </a:stretch>
          </a:blipFill>
        </p:spPr>
        <p:txBody>
          <a:bodyPr/>
          <a:lstStyle/>
          <a:p>
            <a:endParaRPr lang="en-US"/>
          </a:p>
        </p:txBody>
      </p:sp>
      <p:sp>
        <p:nvSpPr>
          <p:cNvPr id="7" name="Freeform 7"/>
          <p:cNvSpPr/>
          <p:nvPr/>
        </p:nvSpPr>
        <p:spPr>
          <a:xfrm>
            <a:off x="16601295" y="8336645"/>
            <a:ext cx="2815587" cy="2748717"/>
          </a:xfrm>
          <a:custGeom>
            <a:avLst/>
            <a:gdLst/>
            <a:ahLst/>
            <a:cxnLst/>
            <a:rect l="l" t="t" r="r" b="b"/>
            <a:pathLst>
              <a:path w="2815587" h="2748717">
                <a:moveTo>
                  <a:pt x="0" y="0"/>
                </a:moveTo>
                <a:lnTo>
                  <a:pt x="2815587" y="0"/>
                </a:lnTo>
                <a:lnTo>
                  <a:pt x="2815587" y="2748717"/>
                </a:lnTo>
                <a:lnTo>
                  <a:pt x="0" y="2748717"/>
                </a:lnTo>
                <a:lnTo>
                  <a:pt x="0" y="0"/>
                </a:lnTo>
                <a:close/>
              </a:path>
            </a:pathLst>
          </a:custGeom>
          <a:blipFill>
            <a:blip r:embed="rId8"/>
            <a:stretch>
              <a:fillRect/>
            </a:stretch>
          </a:blipFill>
        </p:spPr>
        <p:txBody>
          <a:bodyPr/>
          <a:lstStyle/>
          <a:p>
            <a:endParaRPr lang="en-US"/>
          </a:p>
        </p:txBody>
      </p:sp>
      <p:sp>
        <p:nvSpPr>
          <p:cNvPr id="8" name="Freeform 8"/>
          <p:cNvSpPr/>
          <p:nvPr/>
        </p:nvSpPr>
        <p:spPr>
          <a:xfrm rot="-328903">
            <a:off x="-510480" y="358624"/>
            <a:ext cx="2590840" cy="1748817"/>
          </a:xfrm>
          <a:custGeom>
            <a:avLst/>
            <a:gdLst/>
            <a:ahLst/>
            <a:cxnLst/>
            <a:rect l="l" t="t" r="r" b="b"/>
            <a:pathLst>
              <a:path w="2590840" h="1748817">
                <a:moveTo>
                  <a:pt x="0" y="0"/>
                </a:moveTo>
                <a:lnTo>
                  <a:pt x="2590840" y="0"/>
                </a:lnTo>
                <a:lnTo>
                  <a:pt x="2590840" y="1748817"/>
                </a:lnTo>
                <a:lnTo>
                  <a:pt x="0" y="1748817"/>
                </a:lnTo>
                <a:lnTo>
                  <a:pt x="0" y="0"/>
                </a:lnTo>
                <a:close/>
              </a:path>
            </a:pathLst>
          </a:custGeom>
          <a:blipFill>
            <a:blip r:embed="rId9"/>
            <a:stretch>
              <a:fillRect/>
            </a:stretch>
          </a:blipFill>
        </p:spPr>
        <p:txBody>
          <a:bodyPr/>
          <a:lstStyle/>
          <a:p>
            <a:endParaRPr lang="en-US"/>
          </a:p>
        </p:txBody>
      </p:sp>
      <p:sp>
        <p:nvSpPr>
          <p:cNvPr id="9" name="Freeform 9"/>
          <p:cNvSpPr/>
          <p:nvPr/>
        </p:nvSpPr>
        <p:spPr>
          <a:xfrm rot="2529081">
            <a:off x="7961561" y="8861903"/>
            <a:ext cx="2364878" cy="1776615"/>
          </a:xfrm>
          <a:custGeom>
            <a:avLst/>
            <a:gdLst/>
            <a:ahLst/>
            <a:cxnLst/>
            <a:rect l="l" t="t" r="r" b="b"/>
            <a:pathLst>
              <a:path w="2364878" h="1776615">
                <a:moveTo>
                  <a:pt x="0" y="0"/>
                </a:moveTo>
                <a:lnTo>
                  <a:pt x="2364878" y="0"/>
                </a:lnTo>
                <a:lnTo>
                  <a:pt x="2364878" y="1776615"/>
                </a:lnTo>
                <a:lnTo>
                  <a:pt x="0" y="1776615"/>
                </a:lnTo>
                <a:lnTo>
                  <a:pt x="0" y="0"/>
                </a:lnTo>
                <a:close/>
              </a:path>
            </a:pathLst>
          </a:custGeom>
          <a:blipFill>
            <a:blip r:embed="rId10"/>
            <a:stretch>
              <a:fillRect/>
            </a:stretch>
          </a:blipFill>
        </p:spPr>
        <p:txBody>
          <a:bodyPr/>
          <a:lstStyle/>
          <a:p>
            <a:endParaRPr lang="en-US"/>
          </a:p>
        </p:txBody>
      </p:sp>
      <p:sp>
        <p:nvSpPr>
          <p:cNvPr id="10" name="TextBox 10"/>
          <p:cNvSpPr txBox="1"/>
          <p:nvPr/>
        </p:nvSpPr>
        <p:spPr>
          <a:xfrm>
            <a:off x="5428334" y="3331265"/>
            <a:ext cx="11430000" cy="3142655"/>
          </a:xfrm>
          <a:prstGeom prst="rect">
            <a:avLst/>
          </a:prstGeom>
        </p:spPr>
        <p:txBody>
          <a:bodyPr wrap="square" lIns="0" tIns="0" rIns="0" bIns="0" rtlCol="0" anchor="t">
            <a:spAutoFit/>
          </a:bodyPr>
          <a:lstStyle/>
          <a:p>
            <a:pPr algn="r">
              <a:lnSpc>
                <a:spcPts val="12021"/>
              </a:lnSpc>
            </a:pPr>
            <a:r>
              <a:rPr lang="en-US" sz="12522" spc="-313" dirty="0">
                <a:solidFill>
                  <a:srgbClr val="694AD1"/>
                </a:solidFill>
                <a:latin typeface="Poppins ExtraBold"/>
                <a:ea typeface="Poppins ExtraBold"/>
                <a:cs typeface="Poppins ExtraBold"/>
                <a:sym typeface="Poppins ExtraBold"/>
              </a:rPr>
              <a:t>Spring 2025 Annual Title I</a:t>
            </a:r>
          </a:p>
        </p:txBody>
      </p:sp>
      <p:sp>
        <p:nvSpPr>
          <p:cNvPr id="11" name="TextBox 11"/>
          <p:cNvSpPr txBox="1"/>
          <p:nvPr/>
        </p:nvSpPr>
        <p:spPr>
          <a:xfrm>
            <a:off x="8462812" y="6259723"/>
            <a:ext cx="8372776" cy="1136345"/>
          </a:xfrm>
          <a:prstGeom prst="rect">
            <a:avLst/>
          </a:prstGeom>
        </p:spPr>
        <p:txBody>
          <a:bodyPr lIns="0" tIns="0" rIns="0" bIns="0" rtlCol="0" anchor="t">
            <a:spAutoFit/>
          </a:bodyPr>
          <a:lstStyle/>
          <a:p>
            <a:pPr algn="r">
              <a:lnSpc>
                <a:spcPts val="7890"/>
              </a:lnSpc>
            </a:pPr>
            <a:r>
              <a:rPr lang="en-US" sz="8219" b="1" spc="-205" dirty="0">
                <a:solidFill>
                  <a:srgbClr val="0C6A39"/>
                </a:solidFill>
                <a:latin typeface="Poppins Bold"/>
                <a:ea typeface="Poppins Bold"/>
                <a:cs typeface="Poppins Bold"/>
                <a:sym typeface="Poppins Bold"/>
              </a:rPr>
              <a:t>Survey Results</a:t>
            </a:r>
          </a:p>
        </p:txBody>
      </p:sp>
      <p:sp>
        <p:nvSpPr>
          <p:cNvPr id="12" name="TextBox 12"/>
          <p:cNvSpPr txBox="1"/>
          <p:nvPr/>
        </p:nvSpPr>
        <p:spPr>
          <a:xfrm>
            <a:off x="12649200" y="7209620"/>
            <a:ext cx="4117096" cy="437574"/>
          </a:xfrm>
          <a:prstGeom prst="rect">
            <a:avLst/>
          </a:prstGeom>
        </p:spPr>
        <p:txBody>
          <a:bodyPr lIns="0" tIns="0" rIns="0" bIns="0" rtlCol="0" anchor="t">
            <a:spAutoFit/>
          </a:bodyPr>
          <a:lstStyle/>
          <a:p>
            <a:pPr algn="r">
              <a:lnSpc>
                <a:spcPts val="3118"/>
              </a:lnSpc>
            </a:pPr>
            <a:r>
              <a:rPr lang="en-US" sz="3247" b="1" spc="110" dirty="0">
                <a:solidFill>
                  <a:srgbClr val="694AD1"/>
                </a:solidFill>
                <a:latin typeface="Poppins Medium Bold"/>
                <a:ea typeface="Poppins Medium Bold"/>
                <a:cs typeface="Poppins Medium Bold"/>
                <a:sym typeface="Poppins Medium Bold"/>
              </a:rPr>
              <a:t>Dallas Elementary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2391727" flipH="1" flipV="1">
            <a:off x="8360956" y="9149222"/>
            <a:ext cx="1974242" cy="1515231"/>
          </a:xfrm>
          <a:custGeom>
            <a:avLst/>
            <a:gdLst/>
            <a:ahLst/>
            <a:cxnLst/>
            <a:rect l="l" t="t" r="r" b="b"/>
            <a:pathLst>
              <a:path w="1974242" h="1515231">
                <a:moveTo>
                  <a:pt x="1974242" y="1515231"/>
                </a:moveTo>
                <a:lnTo>
                  <a:pt x="0" y="1515231"/>
                </a:lnTo>
                <a:lnTo>
                  <a:pt x="0" y="0"/>
                </a:lnTo>
                <a:lnTo>
                  <a:pt x="1974242" y="0"/>
                </a:lnTo>
                <a:lnTo>
                  <a:pt x="1974242" y="1515231"/>
                </a:lnTo>
                <a:close/>
              </a:path>
            </a:pathLst>
          </a:custGeom>
          <a:blipFill>
            <a:blip r:embed="rId2"/>
            <a:stretch>
              <a:fillRect/>
            </a:stretch>
          </a:blipFill>
        </p:spPr>
        <p:txBody>
          <a:bodyPr/>
          <a:lstStyle/>
          <a:p>
            <a:endParaRPr lang="en-US"/>
          </a:p>
        </p:txBody>
      </p:sp>
      <p:grpSp>
        <p:nvGrpSpPr>
          <p:cNvPr id="3" name="Group 3"/>
          <p:cNvGrpSpPr/>
          <p:nvPr/>
        </p:nvGrpSpPr>
        <p:grpSpPr>
          <a:xfrm>
            <a:off x="2815658" y="1460110"/>
            <a:ext cx="11958258" cy="2694615"/>
            <a:chOff x="0" y="0"/>
            <a:chExt cx="2566048" cy="578220"/>
          </a:xfrm>
        </p:grpSpPr>
        <p:sp>
          <p:nvSpPr>
            <p:cNvPr id="4" name="Freeform 4"/>
            <p:cNvSpPr/>
            <p:nvPr/>
          </p:nvSpPr>
          <p:spPr>
            <a:xfrm>
              <a:off x="0" y="0"/>
              <a:ext cx="2566047" cy="578220"/>
            </a:xfrm>
            <a:custGeom>
              <a:avLst/>
              <a:gdLst/>
              <a:ahLst/>
              <a:cxnLst/>
              <a:rect l="l" t="t" r="r" b="b"/>
              <a:pathLst>
                <a:path w="2566047" h="578220">
                  <a:moveTo>
                    <a:pt x="58267" y="0"/>
                  </a:moveTo>
                  <a:lnTo>
                    <a:pt x="2507780" y="0"/>
                  </a:lnTo>
                  <a:cubicBezTo>
                    <a:pt x="2539960" y="0"/>
                    <a:pt x="2566047" y="26087"/>
                    <a:pt x="2566047" y="58267"/>
                  </a:cubicBezTo>
                  <a:lnTo>
                    <a:pt x="2566047" y="519953"/>
                  </a:lnTo>
                  <a:cubicBezTo>
                    <a:pt x="2566047" y="552133"/>
                    <a:pt x="2539960" y="578220"/>
                    <a:pt x="2507780" y="578220"/>
                  </a:cubicBezTo>
                  <a:lnTo>
                    <a:pt x="58267" y="578220"/>
                  </a:lnTo>
                  <a:cubicBezTo>
                    <a:pt x="26087" y="578220"/>
                    <a:pt x="0" y="552133"/>
                    <a:pt x="0" y="519953"/>
                  </a:cubicBezTo>
                  <a:lnTo>
                    <a:pt x="0" y="58267"/>
                  </a:lnTo>
                  <a:cubicBezTo>
                    <a:pt x="0" y="26087"/>
                    <a:pt x="26087" y="0"/>
                    <a:pt x="58267" y="0"/>
                  </a:cubicBezTo>
                  <a:close/>
                </a:path>
              </a:pathLst>
            </a:custGeom>
            <a:solidFill>
              <a:srgbClr val="FFE2EC"/>
            </a:solidFill>
          </p:spPr>
          <p:txBody>
            <a:bodyPr/>
            <a:lstStyle/>
            <a:p>
              <a:endParaRPr lang="en-US"/>
            </a:p>
          </p:txBody>
        </p:sp>
        <p:sp>
          <p:nvSpPr>
            <p:cNvPr id="5" name="TextBox 5"/>
            <p:cNvSpPr txBox="1"/>
            <p:nvPr/>
          </p:nvSpPr>
          <p:spPr>
            <a:xfrm>
              <a:off x="0" y="-171450"/>
              <a:ext cx="2566048" cy="749670"/>
            </a:xfrm>
            <a:prstGeom prst="rect">
              <a:avLst/>
            </a:prstGeom>
          </p:spPr>
          <p:txBody>
            <a:bodyPr lIns="50800" tIns="50800" rIns="50800" bIns="50800" rtlCol="0" anchor="ctr"/>
            <a:lstStyle/>
            <a:p>
              <a:pPr algn="ctr">
                <a:lnSpc>
                  <a:spcPts val="4793"/>
                </a:lnSpc>
              </a:pPr>
              <a:endParaRPr/>
            </a:p>
          </p:txBody>
        </p:sp>
      </p:grpSp>
      <p:sp>
        <p:nvSpPr>
          <p:cNvPr id="6" name="Freeform 6"/>
          <p:cNvSpPr/>
          <p:nvPr/>
        </p:nvSpPr>
        <p:spPr>
          <a:xfrm>
            <a:off x="8899336" y="-573442"/>
            <a:ext cx="1864170" cy="1819896"/>
          </a:xfrm>
          <a:custGeom>
            <a:avLst/>
            <a:gdLst/>
            <a:ahLst/>
            <a:cxnLst/>
            <a:rect l="l" t="t" r="r" b="b"/>
            <a:pathLst>
              <a:path w="1864170" h="1819896">
                <a:moveTo>
                  <a:pt x="0" y="0"/>
                </a:moveTo>
                <a:lnTo>
                  <a:pt x="1864170" y="0"/>
                </a:lnTo>
                <a:lnTo>
                  <a:pt x="1864170" y="1819896"/>
                </a:lnTo>
                <a:lnTo>
                  <a:pt x="0" y="1819896"/>
                </a:lnTo>
                <a:lnTo>
                  <a:pt x="0" y="0"/>
                </a:lnTo>
                <a:close/>
              </a:path>
            </a:pathLst>
          </a:custGeom>
          <a:blipFill>
            <a:blip r:embed="rId3"/>
            <a:stretch>
              <a:fillRect/>
            </a:stretch>
          </a:blipFill>
        </p:spPr>
        <p:txBody>
          <a:bodyPr/>
          <a:lstStyle/>
          <a:p>
            <a:endParaRPr lang="en-US"/>
          </a:p>
        </p:txBody>
      </p:sp>
      <p:sp>
        <p:nvSpPr>
          <p:cNvPr id="7" name="Freeform 7"/>
          <p:cNvSpPr/>
          <p:nvPr/>
        </p:nvSpPr>
        <p:spPr>
          <a:xfrm rot="506087" flipH="1">
            <a:off x="15814386" y="-217844"/>
            <a:ext cx="1990904" cy="1963529"/>
          </a:xfrm>
          <a:custGeom>
            <a:avLst/>
            <a:gdLst/>
            <a:ahLst/>
            <a:cxnLst/>
            <a:rect l="l" t="t" r="r" b="b"/>
            <a:pathLst>
              <a:path w="1990904" h="1963529">
                <a:moveTo>
                  <a:pt x="1990904" y="0"/>
                </a:moveTo>
                <a:lnTo>
                  <a:pt x="0" y="0"/>
                </a:lnTo>
                <a:lnTo>
                  <a:pt x="0" y="1963528"/>
                </a:lnTo>
                <a:lnTo>
                  <a:pt x="1990904" y="1963528"/>
                </a:lnTo>
                <a:lnTo>
                  <a:pt x="1990904" y="0"/>
                </a:lnTo>
                <a:close/>
              </a:path>
            </a:pathLst>
          </a:custGeom>
          <a:blipFill>
            <a:blip r:embed="rId4"/>
            <a:stretch>
              <a:fillRect/>
            </a:stretch>
          </a:blipFill>
        </p:spPr>
        <p:txBody>
          <a:bodyPr/>
          <a:lstStyle/>
          <a:p>
            <a:endParaRPr lang="en-US"/>
          </a:p>
        </p:txBody>
      </p:sp>
      <p:sp>
        <p:nvSpPr>
          <p:cNvPr id="8" name="Freeform 8"/>
          <p:cNvSpPr/>
          <p:nvPr/>
        </p:nvSpPr>
        <p:spPr>
          <a:xfrm rot="220752">
            <a:off x="16905791" y="3295916"/>
            <a:ext cx="2311489" cy="2308600"/>
          </a:xfrm>
          <a:custGeom>
            <a:avLst/>
            <a:gdLst/>
            <a:ahLst/>
            <a:cxnLst/>
            <a:rect l="l" t="t" r="r" b="b"/>
            <a:pathLst>
              <a:path w="2311489" h="2308600">
                <a:moveTo>
                  <a:pt x="0" y="0"/>
                </a:moveTo>
                <a:lnTo>
                  <a:pt x="2311489" y="0"/>
                </a:lnTo>
                <a:lnTo>
                  <a:pt x="2311489" y="2308600"/>
                </a:lnTo>
                <a:lnTo>
                  <a:pt x="0" y="2308600"/>
                </a:lnTo>
                <a:lnTo>
                  <a:pt x="0" y="0"/>
                </a:lnTo>
                <a:close/>
              </a:path>
            </a:pathLst>
          </a:custGeom>
          <a:blipFill>
            <a:blip r:embed="rId5"/>
            <a:stretch>
              <a:fillRect/>
            </a:stretch>
          </a:blipFill>
        </p:spPr>
        <p:txBody>
          <a:bodyPr/>
          <a:lstStyle/>
          <a:p>
            <a:endParaRPr lang="en-US"/>
          </a:p>
        </p:txBody>
      </p:sp>
      <p:sp>
        <p:nvSpPr>
          <p:cNvPr id="9" name="Freeform 9"/>
          <p:cNvSpPr/>
          <p:nvPr/>
        </p:nvSpPr>
        <p:spPr>
          <a:xfrm>
            <a:off x="-764831" y="720336"/>
            <a:ext cx="2129581" cy="1953891"/>
          </a:xfrm>
          <a:custGeom>
            <a:avLst/>
            <a:gdLst/>
            <a:ahLst/>
            <a:cxnLst/>
            <a:rect l="l" t="t" r="r" b="b"/>
            <a:pathLst>
              <a:path w="2129581" h="1953891">
                <a:moveTo>
                  <a:pt x="0" y="0"/>
                </a:moveTo>
                <a:lnTo>
                  <a:pt x="2129581" y="0"/>
                </a:lnTo>
                <a:lnTo>
                  <a:pt x="2129581" y="1953891"/>
                </a:lnTo>
                <a:lnTo>
                  <a:pt x="0" y="1953891"/>
                </a:lnTo>
                <a:lnTo>
                  <a:pt x="0" y="0"/>
                </a:lnTo>
                <a:close/>
              </a:path>
            </a:pathLst>
          </a:custGeom>
          <a:blipFill>
            <a:blip r:embed="rId6"/>
            <a:stretch>
              <a:fillRect/>
            </a:stretch>
          </a:blipFill>
        </p:spPr>
        <p:txBody>
          <a:bodyPr/>
          <a:lstStyle/>
          <a:p>
            <a:endParaRPr lang="en-US"/>
          </a:p>
        </p:txBody>
      </p:sp>
      <p:sp>
        <p:nvSpPr>
          <p:cNvPr id="10" name="Freeform 10"/>
          <p:cNvSpPr/>
          <p:nvPr/>
        </p:nvSpPr>
        <p:spPr>
          <a:xfrm flipH="1" flipV="1">
            <a:off x="16828672" y="8467833"/>
            <a:ext cx="2219718" cy="2216944"/>
          </a:xfrm>
          <a:custGeom>
            <a:avLst/>
            <a:gdLst/>
            <a:ahLst/>
            <a:cxnLst/>
            <a:rect l="l" t="t" r="r" b="b"/>
            <a:pathLst>
              <a:path w="2219718" h="2216944">
                <a:moveTo>
                  <a:pt x="2219718" y="2216944"/>
                </a:moveTo>
                <a:lnTo>
                  <a:pt x="0" y="2216944"/>
                </a:lnTo>
                <a:lnTo>
                  <a:pt x="0" y="0"/>
                </a:lnTo>
                <a:lnTo>
                  <a:pt x="2219718" y="0"/>
                </a:lnTo>
                <a:lnTo>
                  <a:pt x="2219718" y="2216944"/>
                </a:lnTo>
                <a:close/>
              </a:path>
            </a:pathLst>
          </a:custGeom>
          <a:blipFill>
            <a:blip r:embed="rId7"/>
            <a:stretch>
              <a:fillRect/>
            </a:stretch>
          </a:blipFill>
        </p:spPr>
        <p:txBody>
          <a:bodyPr/>
          <a:lstStyle/>
          <a:p>
            <a:endParaRPr lang="en-US"/>
          </a:p>
        </p:txBody>
      </p:sp>
      <p:sp>
        <p:nvSpPr>
          <p:cNvPr id="11" name="Freeform 11"/>
          <p:cNvSpPr/>
          <p:nvPr/>
        </p:nvSpPr>
        <p:spPr>
          <a:xfrm>
            <a:off x="-764831" y="8467833"/>
            <a:ext cx="3039709" cy="3051151"/>
          </a:xfrm>
          <a:custGeom>
            <a:avLst/>
            <a:gdLst/>
            <a:ahLst/>
            <a:cxnLst/>
            <a:rect l="l" t="t" r="r" b="b"/>
            <a:pathLst>
              <a:path w="3039709" h="3051151">
                <a:moveTo>
                  <a:pt x="0" y="0"/>
                </a:moveTo>
                <a:lnTo>
                  <a:pt x="3039709" y="0"/>
                </a:lnTo>
                <a:lnTo>
                  <a:pt x="3039709" y="3051151"/>
                </a:lnTo>
                <a:lnTo>
                  <a:pt x="0" y="3051151"/>
                </a:lnTo>
                <a:lnTo>
                  <a:pt x="0" y="0"/>
                </a:lnTo>
                <a:close/>
              </a:path>
            </a:pathLst>
          </a:custGeom>
          <a:blipFill>
            <a:blip r:embed="rId8"/>
            <a:stretch>
              <a:fillRect/>
            </a:stretch>
          </a:blipFill>
        </p:spPr>
        <p:txBody>
          <a:bodyPr/>
          <a:lstStyle/>
          <a:p>
            <a:endParaRPr lang="en-US"/>
          </a:p>
        </p:txBody>
      </p:sp>
      <p:sp>
        <p:nvSpPr>
          <p:cNvPr id="12" name="Freeform 12"/>
          <p:cNvSpPr/>
          <p:nvPr/>
        </p:nvSpPr>
        <p:spPr>
          <a:xfrm>
            <a:off x="3136853" y="4671588"/>
            <a:ext cx="11301259" cy="3054483"/>
          </a:xfrm>
          <a:custGeom>
            <a:avLst/>
            <a:gdLst/>
            <a:ahLst/>
            <a:cxnLst/>
            <a:rect l="l" t="t" r="r" b="b"/>
            <a:pathLst>
              <a:path w="11301259" h="3054483">
                <a:moveTo>
                  <a:pt x="0" y="0"/>
                </a:moveTo>
                <a:lnTo>
                  <a:pt x="11301259" y="0"/>
                </a:lnTo>
                <a:lnTo>
                  <a:pt x="11301259" y="3054483"/>
                </a:lnTo>
                <a:lnTo>
                  <a:pt x="0" y="3054483"/>
                </a:lnTo>
                <a:lnTo>
                  <a:pt x="0" y="0"/>
                </a:lnTo>
                <a:close/>
              </a:path>
            </a:pathLst>
          </a:custGeom>
          <a:blipFill>
            <a:blip r:embed="rId9"/>
            <a:stretch>
              <a:fillRect t="-28108"/>
            </a:stretch>
          </a:blipFill>
        </p:spPr>
        <p:txBody>
          <a:bodyPr/>
          <a:lstStyle/>
          <a:p>
            <a:endParaRPr lang="en-US"/>
          </a:p>
        </p:txBody>
      </p:sp>
      <p:sp>
        <p:nvSpPr>
          <p:cNvPr id="13" name="TextBox 13"/>
          <p:cNvSpPr txBox="1"/>
          <p:nvPr/>
        </p:nvSpPr>
        <p:spPr>
          <a:xfrm>
            <a:off x="3034918" y="1775001"/>
            <a:ext cx="11486078" cy="2257756"/>
          </a:xfrm>
          <a:prstGeom prst="rect">
            <a:avLst/>
          </a:prstGeom>
        </p:spPr>
        <p:txBody>
          <a:bodyPr lIns="0" tIns="0" rIns="0" bIns="0" rtlCol="0" anchor="t">
            <a:spAutoFit/>
          </a:bodyPr>
          <a:lstStyle/>
          <a:p>
            <a:pPr algn="ctr">
              <a:lnSpc>
                <a:spcPts val="3471"/>
              </a:lnSpc>
            </a:pPr>
            <a:r>
              <a:rPr lang="en-US" sz="3615" spc="-90">
                <a:solidFill>
                  <a:srgbClr val="694AD1"/>
                </a:solidFill>
                <a:latin typeface="Poppins ExtraBold"/>
                <a:ea typeface="Poppins ExtraBold"/>
                <a:cs typeface="Poppins ExtraBold"/>
                <a:sym typeface="Poppins ExtraBold"/>
              </a:rPr>
              <a:t>Our Title I Improvement Plan describes each of the instructional programs and processes in place in our school. Are you aware that our plan is located on our school's Title I webpage and your input is welcomed at any time?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1021329">
            <a:off x="-279992" y="7389994"/>
            <a:ext cx="2082701" cy="1598473"/>
          </a:xfrm>
          <a:custGeom>
            <a:avLst/>
            <a:gdLst/>
            <a:ahLst/>
            <a:cxnLst/>
            <a:rect l="l" t="t" r="r" b="b"/>
            <a:pathLst>
              <a:path w="2082701" h="1598473">
                <a:moveTo>
                  <a:pt x="0" y="0"/>
                </a:moveTo>
                <a:lnTo>
                  <a:pt x="2082701" y="0"/>
                </a:lnTo>
                <a:lnTo>
                  <a:pt x="2082701" y="1598473"/>
                </a:lnTo>
                <a:lnTo>
                  <a:pt x="0" y="1598473"/>
                </a:lnTo>
                <a:lnTo>
                  <a:pt x="0" y="0"/>
                </a:lnTo>
                <a:close/>
              </a:path>
            </a:pathLst>
          </a:custGeom>
          <a:blipFill>
            <a:blip r:embed="rId2"/>
            <a:stretch>
              <a:fillRect/>
            </a:stretch>
          </a:blipFill>
        </p:spPr>
        <p:txBody>
          <a:bodyPr/>
          <a:lstStyle/>
          <a:p>
            <a:endParaRPr lang="en-US"/>
          </a:p>
        </p:txBody>
      </p:sp>
      <p:sp>
        <p:nvSpPr>
          <p:cNvPr id="3" name="Freeform 3"/>
          <p:cNvSpPr/>
          <p:nvPr/>
        </p:nvSpPr>
        <p:spPr>
          <a:xfrm>
            <a:off x="16601295" y="8336645"/>
            <a:ext cx="2815587" cy="2748717"/>
          </a:xfrm>
          <a:custGeom>
            <a:avLst/>
            <a:gdLst/>
            <a:ahLst/>
            <a:cxnLst/>
            <a:rect l="l" t="t" r="r" b="b"/>
            <a:pathLst>
              <a:path w="2815587" h="2748717">
                <a:moveTo>
                  <a:pt x="0" y="0"/>
                </a:moveTo>
                <a:lnTo>
                  <a:pt x="2815587" y="0"/>
                </a:lnTo>
                <a:lnTo>
                  <a:pt x="2815587" y="2748717"/>
                </a:lnTo>
                <a:lnTo>
                  <a:pt x="0" y="2748717"/>
                </a:lnTo>
                <a:lnTo>
                  <a:pt x="0" y="0"/>
                </a:lnTo>
                <a:close/>
              </a:path>
            </a:pathLst>
          </a:custGeom>
          <a:blipFill>
            <a:blip r:embed="rId3"/>
            <a:stretch>
              <a:fillRect/>
            </a:stretch>
          </a:blipFill>
        </p:spPr>
        <p:txBody>
          <a:bodyPr/>
          <a:lstStyle/>
          <a:p>
            <a:endParaRPr lang="en-US"/>
          </a:p>
        </p:txBody>
      </p:sp>
      <p:sp>
        <p:nvSpPr>
          <p:cNvPr id="4" name="Freeform 4"/>
          <p:cNvSpPr/>
          <p:nvPr/>
        </p:nvSpPr>
        <p:spPr>
          <a:xfrm rot="-328903">
            <a:off x="-692381" y="366797"/>
            <a:ext cx="2425093" cy="1636938"/>
          </a:xfrm>
          <a:custGeom>
            <a:avLst/>
            <a:gdLst/>
            <a:ahLst/>
            <a:cxnLst/>
            <a:rect l="l" t="t" r="r" b="b"/>
            <a:pathLst>
              <a:path w="2425093" h="1636938">
                <a:moveTo>
                  <a:pt x="0" y="0"/>
                </a:moveTo>
                <a:lnTo>
                  <a:pt x="2425093" y="0"/>
                </a:lnTo>
                <a:lnTo>
                  <a:pt x="2425093" y="1636937"/>
                </a:lnTo>
                <a:lnTo>
                  <a:pt x="0" y="1636937"/>
                </a:lnTo>
                <a:lnTo>
                  <a:pt x="0" y="0"/>
                </a:lnTo>
                <a:close/>
              </a:path>
            </a:pathLst>
          </a:custGeom>
          <a:blipFill>
            <a:blip r:embed="rId4"/>
            <a:stretch>
              <a:fillRect/>
            </a:stretch>
          </a:blipFill>
        </p:spPr>
        <p:txBody>
          <a:bodyPr/>
          <a:lstStyle/>
          <a:p>
            <a:endParaRPr lang="en-US"/>
          </a:p>
        </p:txBody>
      </p:sp>
      <p:sp>
        <p:nvSpPr>
          <p:cNvPr id="5" name="Freeform 5"/>
          <p:cNvSpPr/>
          <p:nvPr/>
        </p:nvSpPr>
        <p:spPr>
          <a:xfrm rot="2529081">
            <a:off x="7578199" y="8900430"/>
            <a:ext cx="2364878" cy="1776615"/>
          </a:xfrm>
          <a:custGeom>
            <a:avLst/>
            <a:gdLst/>
            <a:ahLst/>
            <a:cxnLst/>
            <a:rect l="l" t="t" r="r" b="b"/>
            <a:pathLst>
              <a:path w="2364878" h="1776615">
                <a:moveTo>
                  <a:pt x="0" y="0"/>
                </a:moveTo>
                <a:lnTo>
                  <a:pt x="2364879" y="0"/>
                </a:lnTo>
                <a:lnTo>
                  <a:pt x="2364879" y="1776615"/>
                </a:lnTo>
                <a:lnTo>
                  <a:pt x="0" y="1776615"/>
                </a:lnTo>
                <a:lnTo>
                  <a:pt x="0" y="0"/>
                </a:lnTo>
                <a:close/>
              </a:path>
            </a:pathLst>
          </a:custGeom>
          <a:blipFill>
            <a:blip r:embed="rId5"/>
            <a:stretch>
              <a:fillRect/>
            </a:stretch>
          </a:blipFill>
        </p:spPr>
        <p:txBody>
          <a:bodyPr/>
          <a:lstStyle/>
          <a:p>
            <a:endParaRPr lang="en-US"/>
          </a:p>
        </p:txBody>
      </p:sp>
      <p:sp>
        <p:nvSpPr>
          <p:cNvPr id="6" name="Freeform 6"/>
          <p:cNvSpPr/>
          <p:nvPr/>
        </p:nvSpPr>
        <p:spPr>
          <a:xfrm rot="220752">
            <a:off x="17334633" y="1014223"/>
            <a:ext cx="2428974" cy="2425938"/>
          </a:xfrm>
          <a:custGeom>
            <a:avLst/>
            <a:gdLst/>
            <a:ahLst/>
            <a:cxnLst/>
            <a:rect l="l" t="t" r="r" b="b"/>
            <a:pathLst>
              <a:path w="2428974" h="2425938">
                <a:moveTo>
                  <a:pt x="0" y="0"/>
                </a:moveTo>
                <a:lnTo>
                  <a:pt x="2428975" y="0"/>
                </a:lnTo>
                <a:lnTo>
                  <a:pt x="2428975" y="2425938"/>
                </a:lnTo>
                <a:lnTo>
                  <a:pt x="0" y="2425938"/>
                </a:lnTo>
                <a:lnTo>
                  <a:pt x="0" y="0"/>
                </a:lnTo>
                <a:close/>
              </a:path>
            </a:pathLst>
          </a:custGeom>
          <a:blipFill>
            <a:blip r:embed="rId6"/>
            <a:stretch>
              <a:fillRect/>
            </a:stretch>
          </a:blipFill>
        </p:spPr>
        <p:txBody>
          <a:bodyPr/>
          <a:lstStyle/>
          <a:p>
            <a:endParaRPr lang="en-US"/>
          </a:p>
        </p:txBody>
      </p:sp>
      <p:sp>
        <p:nvSpPr>
          <p:cNvPr id="7" name="Freeform 7"/>
          <p:cNvSpPr/>
          <p:nvPr/>
        </p:nvSpPr>
        <p:spPr>
          <a:xfrm rot="78644" flipH="1">
            <a:off x="1999644" y="934711"/>
            <a:ext cx="9347342" cy="3040220"/>
          </a:xfrm>
          <a:custGeom>
            <a:avLst/>
            <a:gdLst/>
            <a:ahLst/>
            <a:cxnLst/>
            <a:rect l="l" t="t" r="r" b="b"/>
            <a:pathLst>
              <a:path w="9347342" h="3040220">
                <a:moveTo>
                  <a:pt x="9347342" y="0"/>
                </a:moveTo>
                <a:lnTo>
                  <a:pt x="0" y="0"/>
                </a:lnTo>
                <a:lnTo>
                  <a:pt x="0" y="3040220"/>
                </a:lnTo>
                <a:lnTo>
                  <a:pt x="9347342" y="3040220"/>
                </a:lnTo>
                <a:lnTo>
                  <a:pt x="934734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1922867" y="828201"/>
            <a:ext cx="5060018" cy="5104684"/>
          </a:xfrm>
          <a:custGeom>
            <a:avLst/>
            <a:gdLst/>
            <a:ahLst/>
            <a:cxnLst/>
            <a:rect l="l" t="t" r="r" b="b"/>
            <a:pathLst>
              <a:path w="5060018" h="5104684">
                <a:moveTo>
                  <a:pt x="0" y="0"/>
                </a:moveTo>
                <a:lnTo>
                  <a:pt x="5060018" y="0"/>
                </a:lnTo>
                <a:lnTo>
                  <a:pt x="5060018" y="5104683"/>
                </a:lnTo>
                <a:lnTo>
                  <a:pt x="0" y="5104683"/>
                </a:lnTo>
                <a:lnTo>
                  <a:pt x="0" y="0"/>
                </a:lnTo>
                <a:close/>
              </a:path>
            </a:pathLst>
          </a:custGeom>
          <a:blipFill>
            <a:blip r:embed="rId9"/>
            <a:stretch>
              <a:fillRect/>
            </a:stretch>
          </a:blipFill>
        </p:spPr>
        <p:txBody>
          <a:bodyPr/>
          <a:lstStyle/>
          <a:p>
            <a:endParaRPr lang="en-US"/>
          </a:p>
        </p:txBody>
      </p:sp>
      <p:sp>
        <p:nvSpPr>
          <p:cNvPr id="9" name="Freeform 9"/>
          <p:cNvSpPr/>
          <p:nvPr/>
        </p:nvSpPr>
        <p:spPr>
          <a:xfrm flipH="1">
            <a:off x="10463394" y="-359684"/>
            <a:ext cx="1891432" cy="1889068"/>
          </a:xfrm>
          <a:custGeom>
            <a:avLst/>
            <a:gdLst/>
            <a:ahLst/>
            <a:cxnLst/>
            <a:rect l="l" t="t" r="r" b="b"/>
            <a:pathLst>
              <a:path w="1891432" h="1889068">
                <a:moveTo>
                  <a:pt x="1891433" y="0"/>
                </a:moveTo>
                <a:lnTo>
                  <a:pt x="0" y="0"/>
                </a:lnTo>
                <a:lnTo>
                  <a:pt x="0" y="1889068"/>
                </a:lnTo>
                <a:lnTo>
                  <a:pt x="1891433" y="1889068"/>
                </a:lnTo>
                <a:lnTo>
                  <a:pt x="1891433" y="0"/>
                </a:lnTo>
                <a:close/>
              </a:path>
            </a:pathLst>
          </a:custGeom>
          <a:blipFill>
            <a:blip r:embed="rId10"/>
            <a:stretch>
              <a:fillRect/>
            </a:stretch>
          </a:blipFill>
        </p:spPr>
        <p:txBody>
          <a:bodyPr/>
          <a:lstStyle/>
          <a:p>
            <a:endParaRPr lang="en-US"/>
          </a:p>
        </p:txBody>
      </p:sp>
      <p:sp>
        <p:nvSpPr>
          <p:cNvPr id="10" name="Freeform 10"/>
          <p:cNvSpPr/>
          <p:nvPr/>
        </p:nvSpPr>
        <p:spPr>
          <a:xfrm>
            <a:off x="1805354" y="3993897"/>
            <a:ext cx="11301259" cy="4244547"/>
          </a:xfrm>
          <a:custGeom>
            <a:avLst/>
            <a:gdLst/>
            <a:ahLst/>
            <a:cxnLst/>
            <a:rect l="l" t="t" r="r" b="b"/>
            <a:pathLst>
              <a:path w="11301259" h="4244547">
                <a:moveTo>
                  <a:pt x="0" y="0"/>
                </a:moveTo>
                <a:lnTo>
                  <a:pt x="11301259" y="0"/>
                </a:lnTo>
                <a:lnTo>
                  <a:pt x="11301259" y="4244546"/>
                </a:lnTo>
                <a:lnTo>
                  <a:pt x="0" y="4244546"/>
                </a:lnTo>
                <a:lnTo>
                  <a:pt x="0" y="0"/>
                </a:lnTo>
                <a:close/>
              </a:path>
            </a:pathLst>
          </a:custGeom>
          <a:blipFill>
            <a:blip r:embed="rId11"/>
            <a:stretch>
              <a:fillRect t="-25472"/>
            </a:stretch>
          </a:blipFill>
        </p:spPr>
        <p:txBody>
          <a:bodyPr/>
          <a:lstStyle/>
          <a:p>
            <a:endParaRPr lang="en-US"/>
          </a:p>
        </p:txBody>
      </p:sp>
      <p:sp>
        <p:nvSpPr>
          <p:cNvPr id="11" name="TextBox 11"/>
          <p:cNvSpPr txBox="1"/>
          <p:nvPr/>
        </p:nvSpPr>
        <p:spPr>
          <a:xfrm>
            <a:off x="2854272" y="1232891"/>
            <a:ext cx="7739481" cy="2662804"/>
          </a:xfrm>
          <a:prstGeom prst="rect">
            <a:avLst/>
          </a:prstGeom>
        </p:spPr>
        <p:txBody>
          <a:bodyPr lIns="0" tIns="0" rIns="0" bIns="0" rtlCol="0" anchor="t">
            <a:spAutoFit/>
          </a:bodyPr>
          <a:lstStyle/>
          <a:p>
            <a:pPr algn="ctr">
              <a:lnSpc>
                <a:spcPts val="4123"/>
              </a:lnSpc>
            </a:pPr>
            <a:r>
              <a:rPr lang="en-US" sz="4294" spc="-107">
                <a:solidFill>
                  <a:srgbClr val="694AD1"/>
                </a:solidFill>
                <a:latin typeface="Poppins ExtraBold"/>
                <a:ea typeface="Poppins ExtraBold"/>
                <a:cs typeface="Poppins ExtraBold"/>
                <a:sym typeface="Poppins ExtraBold"/>
              </a:rPr>
              <a:t>In what ways do you prefer to receive communication from your child's teacher and our school? Check all that applies.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3711283" y="3400670"/>
            <a:ext cx="3912139" cy="3923704"/>
          </a:xfrm>
          <a:custGeom>
            <a:avLst/>
            <a:gdLst/>
            <a:ahLst/>
            <a:cxnLst/>
            <a:rect l="l" t="t" r="r" b="b"/>
            <a:pathLst>
              <a:path w="3912139" h="3923704">
                <a:moveTo>
                  <a:pt x="0" y="0"/>
                </a:moveTo>
                <a:lnTo>
                  <a:pt x="3912138" y="0"/>
                </a:lnTo>
                <a:lnTo>
                  <a:pt x="3912138" y="3923704"/>
                </a:lnTo>
                <a:lnTo>
                  <a:pt x="0" y="3923704"/>
                </a:lnTo>
                <a:lnTo>
                  <a:pt x="0" y="0"/>
                </a:lnTo>
                <a:close/>
              </a:path>
            </a:pathLst>
          </a:custGeom>
          <a:blipFill>
            <a:blip r:embed="rId2"/>
            <a:stretch>
              <a:fillRect l="-67858"/>
            </a:stretch>
          </a:blipFill>
        </p:spPr>
        <p:txBody>
          <a:bodyPr/>
          <a:lstStyle/>
          <a:p>
            <a:endParaRPr lang="en-US"/>
          </a:p>
        </p:txBody>
      </p:sp>
      <p:sp>
        <p:nvSpPr>
          <p:cNvPr id="3" name="Freeform 3"/>
          <p:cNvSpPr/>
          <p:nvPr/>
        </p:nvSpPr>
        <p:spPr>
          <a:xfrm rot="-1021329">
            <a:off x="-465697" y="8028169"/>
            <a:ext cx="2082701" cy="1598473"/>
          </a:xfrm>
          <a:custGeom>
            <a:avLst/>
            <a:gdLst/>
            <a:ahLst/>
            <a:cxnLst/>
            <a:rect l="l" t="t" r="r" b="b"/>
            <a:pathLst>
              <a:path w="2082701" h="1598473">
                <a:moveTo>
                  <a:pt x="0" y="0"/>
                </a:moveTo>
                <a:lnTo>
                  <a:pt x="2082701" y="0"/>
                </a:lnTo>
                <a:lnTo>
                  <a:pt x="2082701" y="1598473"/>
                </a:lnTo>
                <a:lnTo>
                  <a:pt x="0" y="1598473"/>
                </a:lnTo>
                <a:lnTo>
                  <a:pt x="0" y="0"/>
                </a:lnTo>
                <a:close/>
              </a:path>
            </a:pathLst>
          </a:custGeom>
          <a:blipFill>
            <a:blip r:embed="rId3"/>
            <a:stretch>
              <a:fillRect/>
            </a:stretch>
          </a:blipFill>
        </p:spPr>
        <p:txBody>
          <a:bodyPr/>
          <a:lstStyle/>
          <a:p>
            <a:endParaRPr lang="en-US"/>
          </a:p>
        </p:txBody>
      </p:sp>
      <p:sp>
        <p:nvSpPr>
          <p:cNvPr id="4" name="Freeform 4"/>
          <p:cNvSpPr/>
          <p:nvPr/>
        </p:nvSpPr>
        <p:spPr>
          <a:xfrm>
            <a:off x="16601295" y="8336645"/>
            <a:ext cx="2815587" cy="2748717"/>
          </a:xfrm>
          <a:custGeom>
            <a:avLst/>
            <a:gdLst/>
            <a:ahLst/>
            <a:cxnLst/>
            <a:rect l="l" t="t" r="r" b="b"/>
            <a:pathLst>
              <a:path w="2815587" h="2748717">
                <a:moveTo>
                  <a:pt x="0" y="0"/>
                </a:moveTo>
                <a:lnTo>
                  <a:pt x="2815587" y="0"/>
                </a:lnTo>
                <a:lnTo>
                  <a:pt x="2815587" y="2748717"/>
                </a:lnTo>
                <a:lnTo>
                  <a:pt x="0" y="2748717"/>
                </a:lnTo>
                <a:lnTo>
                  <a:pt x="0" y="0"/>
                </a:lnTo>
                <a:close/>
              </a:path>
            </a:pathLst>
          </a:custGeom>
          <a:blipFill>
            <a:blip r:embed="rId4"/>
            <a:stretch>
              <a:fillRect/>
            </a:stretch>
          </a:blipFill>
        </p:spPr>
        <p:txBody>
          <a:bodyPr/>
          <a:lstStyle/>
          <a:p>
            <a:endParaRPr lang="en-US"/>
          </a:p>
        </p:txBody>
      </p:sp>
      <p:sp>
        <p:nvSpPr>
          <p:cNvPr id="5" name="Freeform 5"/>
          <p:cNvSpPr/>
          <p:nvPr/>
        </p:nvSpPr>
        <p:spPr>
          <a:xfrm rot="-328903">
            <a:off x="-928295" y="478165"/>
            <a:ext cx="2425093" cy="1636938"/>
          </a:xfrm>
          <a:custGeom>
            <a:avLst/>
            <a:gdLst/>
            <a:ahLst/>
            <a:cxnLst/>
            <a:rect l="l" t="t" r="r" b="b"/>
            <a:pathLst>
              <a:path w="2425093" h="1636938">
                <a:moveTo>
                  <a:pt x="0" y="0"/>
                </a:moveTo>
                <a:lnTo>
                  <a:pt x="2425092" y="0"/>
                </a:lnTo>
                <a:lnTo>
                  <a:pt x="2425092" y="1636937"/>
                </a:lnTo>
                <a:lnTo>
                  <a:pt x="0" y="1636937"/>
                </a:lnTo>
                <a:lnTo>
                  <a:pt x="0" y="0"/>
                </a:lnTo>
                <a:close/>
              </a:path>
            </a:pathLst>
          </a:custGeom>
          <a:blipFill>
            <a:blip r:embed="rId5"/>
            <a:stretch>
              <a:fillRect/>
            </a:stretch>
          </a:blipFill>
        </p:spPr>
        <p:txBody>
          <a:bodyPr/>
          <a:lstStyle/>
          <a:p>
            <a:endParaRPr lang="en-US"/>
          </a:p>
        </p:txBody>
      </p:sp>
      <p:sp>
        <p:nvSpPr>
          <p:cNvPr id="6" name="Freeform 6"/>
          <p:cNvSpPr/>
          <p:nvPr/>
        </p:nvSpPr>
        <p:spPr>
          <a:xfrm rot="2529081">
            <a:off x="7686741" y="9074075"/>
            <a:ext cx="2189418" cy="1644800"/>
          </a:xfrm>
          <a:custGeom>
            <a:avLst/>
            <a:gdLst/>
            <a:ahLst/>
            <a:cxnLst/>
            <a:rect l="l" t="t" r="r" b="b"/>
            <a:pathLst>
              <a:path w="2189418" h="1644800">
                <a:moveTo>
                  <a:pt x="0" y="0"/>
                </a:moveTo>
                <a:lnTo>
                  <a:pt x="2189418" y="0"/>
                </a:lnTo>
                <a:lnTo>
                  <a:pt x="2189418" y="1644800"/>
                </a:lnTo>
                <a:lnTo>
                  <a:pt x="0" y="1644800"/>
                </a:lnTo>
                <a:lnTo>
                  <a:pt x="0" y="0"/>
                </a:lnTo>
                <a:close/>
              </a:path>
            </a:pathLst>
          </a:custGeom>
          <a:blipFill>
            <a:blip r:embed="rId6"/>
            <a:stretch>
              <a:fillRect/>
            </a:stretch>
          </a:blipFill>
        </p:spPr>
        <p:txBody>
          <a:bodyPr/>
          <a:lstStyle/>
          <a:p>
            <a:endParaRPr lang="en-US"/>
          </a:p>
        </p:txBody>
      </p:sp>
      <p:sp>
        <p:nvSpPr>
          <p:cNvPr id="7" name="Freeform 7"/>
          <p:cNvSpPr/>
          <p:nvPr/>
        </p:nvSpPr>
        <p:spPr>
          <a:xfrm rot="220752">
            <a:off x="14945376" y="-590384"/>
            <a:ext cx="2428974" cy="2425938"/>
          </a:xfrm>
          <a:custGeom>
            <a:avLst/>
            <a:gdLst/>
            <a:ahLst/>
            <a:cxnLst/>
            <a:rect l="l" t="t" r="r" b="b"/>
            <a:pathLst>
              <a:path w="2428974" h="2425938">
                <a:moveTo>
                  <a:pt x="0" y="0"/>
                </a:moveTo>
                <a:lnTo>
                  <a:pt x="2428974" y="0"/>
                </a:lnTo>
                <a:lnTo>
                  <a:pt x="2428974" y="2425938"/>
                </a:lnTo>
                <a:lnTo>
                  <a:pt x="0" y="2425938"/>
                </a:lnTo>
                <a:lnTo>
                  <a:pt x="0" y="0"/>
                </a:lnTo>
                <a:close/>
              </a:path>
            </a:pathLst>
          </a:custGeom>
          <a:blipFill>
            <a:blip r:embed="rId7"/>
            <a:stretch>
              <a:fillRect/>
            </a:stretch>
          </a:blipFill>
        </p:spPr>
        <p:txBody>
          <a:bodyPr/>
          <a:lstStyle/>
          <a:p>
            <a:endParaRPr lang="en-US"/>
          </a:p>
        </p:txBody>
      </p:sp>
      <p:sp>
        <p:nvSpPr>
          <p:cNvPr id="8" name="Freeform 8"/>
          <p:cNvSpPr/>
          <p:nvPr/>
        </p:nvSpPr>
        <p:spPr>
          <a:xfrm flipH="1">
            <a:off x="3672405" y="-860368"/>
            <a:ext cx="1891432" cy="1889068"/>
          </a:xfrm>
          <a:custGeom>
            <a:avLst/>
            <a:gdLst/>
            <a:ahLst/>
            <a:cxnLst/>
            <a:rect l="l" t="t" r="r" b="b"/>
            <a:pathLst>
              <a:path w="1891432" h="1889068">
                <a:moveTo>
                  <a:pt x="1891432" y="0"/>
                </a:moveTo>
                <a:lnTo>
                  <a:pt x="0" y="0"/>
                </a:lnTo>
                <a:lnTo>
                  <a:pt x="0" y="1889068"/>
                </a:lnTo>
                <a:lnTo>
                  <a:pt x="1891432" y="1889068"/>
                </a:lnTo>
                <a:lnTo>
                  <a:pt x="1891432" y="0"/>
                </a:lnTo>
                <a:close/>
              </a:path>
            </a:pathLst>
          </a:custGeom>
          <a:blipFill>
            <a:blip r:embed="rId8"/>
            <a:stretch>
              <a:fillRect/>
            </a:stretch>
          </a:blipFill>
        </p:spPr>
        <p:txBody>
          <a:bodyPr/>
          <a:lstStyle/>
          <a:p>
            <a:endParaRPr lang="en-US"/>
          </a:p>
        </p:txBody>
      </p:sp>
      <p:sp>
        <p:nvSpPr>
          <p:cNvPr id="9" name="Freeform 9"/>
          <p:cNvSpPr/>
          <p:nvPr/>
        </p:nvSpPr>
        <p:spPr>
          <a:xfrm rot="78644" flipH="1">
            <a:off x="6711783" y="446837"/>
            <a:ext cx="7087560" cy="2305226"/>
          </a:xfrm>
          <a:custGeom>
            <a:avLst/>
            <a:gdLst/>
            <a:ahLst/>
            <a:cxnLst/>
            <a:rect l="l" t="t" r="r" b="b"/>
            <a:pathLst>
              <a:path w="7087560" h="2305226">
                <a:moveTo>
                  <a:pt x="7087561" y="0"/>
                </a:moveTo>
                <a:lnTo>
                  <a:pt x="0" y="0"/>
                </a:lnTo>
                <a:lnTo>
                  <a:pt x="0" y="2305226"/>
                </a:lnTo>
                <a:lnTo>
                  <a:pt x="7087561" y="2305226"/>
                </a:lnTo>
                <a:lnTo>
                  <a:pt x="708756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rot="78644" flipH="1">
            <a:off x="4937333" y="446837"/>
            <a:ext cx="7087560" cy="2305226"/>
          </a:xfrm>
          <a:custGeom>
            <a:avLst/>
            <a:gdLst/>
            <a:ahLst/>
            <a:cxnLst/>
            <a:rect l="l" t="t" r="r" b="b"/>
            <a:pathLst>
              <a:path w="7087560" h="2305226">
                <a:moveTo>
                  <a:pt x="7087560" y="0"/>
                </a:moveTo>
                <a:lnTo>
                  <a:pt x="0" y="0"/>
                </a:lnTo>
                <a:lnTo>
                  <a:pt x="0" y="2305226"/>
                </a:lnTo>
                <a:lnTo>
                  <a:pt x="7087560" y="2305226"/>
                </a:lnTo>
                <a:lnTo>
                  <a:pt x="708756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575653" y="2871929"/>
            <a:ext cx="2651142" cy="3923704"/>
          </a:xfrm>
          <a:custGeom>
            <a:avLst/>
            <a:gdLst/>
            <a:ahLst/>
            <a:cxnLst/>
            <a:rect l="l" t="t" r="r" b="b"/>
            <a:pathLst>
              <a:path w="2651142" h="3923704">
                <a:moveTo>
                  <a:pt x="0" y="0"/>
                </a:moveTo>
                <a:lnTo>
                  <a:pt x="2651142" y="0"/>
                </a:lnTo>
                <a:lnTo>
                  <a:pt x="2651142" y="3923705"/>
                </a:lnTo>
                <a:lnTo>
                  <a:pt x="0" y="3923705"/>
                </a:lnTo>
                <a:lnTo>
                  <a:pt x="0" y="0"/>
                </a:lnTo>
                <a:close/>
              </a:path>
            </a:pathLst>
          </a:custGeom>
          <a:blipFill>
            <a:blip r:embed="rId2"/>
            <a:stretch>
              <a:fillRect r="-147699"/>
            </a:stretch>
          </a:blipFill>
        </p:spPr>
        <p:txBody>
          <a:bodyPr/>
          <a:lstStyle/>
          <a:p>
            <a:endParaRPr lang="en-US"/>
          </a:p>
        </p:txBody>
      </p:sp>
      <p:sp>
        <p:nvSpPr>
          <p:cNvPr id="12" name="Freeform 12"/>
          <p:cNvSpPr/>
          <p:nvPr/>
        </p:nvSpPr>
        <p:spPr>
          <a:xfrm>
            <a:off x="3413900" y="3400670"/>
            <a:ext cx="10410882" cy="5003778"/>
          </a:xfrm>
          <a:custGeom>
            <a:avLst/>
            <a:gdLst/>
            <a:ahLst/>
            <a:cxnLst/>
            <a:rect l="l" t="t" r="r" b="b"/>
            <a:pathLst>
              <a:path w="10410882" h="5003778">
                <a:moveTo>
                  <a:pt x="0" y="0"/>
                </a:moveTo>
                <a:lnTo>
                  <a:pt x="10410882" y="0"/>
                </a:lnTo>
                <a:lnTo>
                  <a:pt x="10410882" y="5003778"/>
                </a:lnTo>
                <a:lnTo>
                  <a:pt x="0" y="5003778"/>
                </a:lnTo>
                <a:lnTo>
                  <a:pt x="0" y="0"/>
                </a:lnTo>
                <a:close/>
              </a:path>
            </a:pathLst>
          </a:custGeom>
          <a:blipFill>
            <a:blip r:embed="rId11"/>
            <a:stretch>
              <a:fillRect t="-24784" r="-8552"/>
            </a:stretch>
          </a:blipFill>
        </p:spPr>
        <p:txBody>
          <a:bodyPr/>
          <a:lstStyle/>
          <a:p>
            <a:endParaRPr lang="en-US"/>
          </a:p>
        </p:txBody>
      </p:sp>
      <p:sp>
        <p:nvSpPr>
          <p:cNvPr id="13" name="TextBox 13"/>
          <p:cNvSpPr txBox="1"/>
          <p:nvPr/>
        </p:nvSpPr>
        <p:spPr>
          <a:xfrm>
            <a:off x="5420372" y="735949"/>
            <a:ext cx="7959222" cy="1869877"/>
          </a:xfrm>
          <a:prstGeom prst="rect">
            <a:avLst/>
          </a:prstGeom>
        </p:spPr>
        <p:txBody>
          <a:bodyPr lIns="0" tIns="0" rIns="0" bIns="0" rtlCol="0" anchor="t">
            <a:spAutoFit/>
          </a:bodyPr>
          <a:lstStyle/>
          <a:p>
            <a:pPr algn="ctr">
              <a:lnSpc>
                <a:spcPts val="2425"/>
              </a:lnSpc>
            </a:pPr>
            <a:r>
              <a:rPr lang="en-US" sz="2526" spc="-63">
                <a:solidFill>
                  <a:srgbClr val="694AD1"/>
                </a:solidFill>
                <a:latin typeface="Poppins ExtraBold"/>
                <a:ea typeface="Poppins ExtraBold"/>
                <a:cs typeface="Poppins ExtraBold"/>
                <a:sym typeface="Poppins ExtraBold"/>
              </a:rPr>
              <a:t>Which of the following topics was your child's school effective in supporting you in understanding?  These topics were shared at Family Nights, Curriculum Nights, Parent Teacher Conferences, and through newsletters or other communication methods.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2391727" flipH="1" flipV="1">
            <a:off x="7935361" y="9045747"/>
            <a:ext cx="2023397" cy="1552957"/>
          </a:xfrm>
          <a:custGeom>
            <a:avLst/>
            <a:gdLst/>
            <a:ahLst/>
            <a:cxnLst/>
            <a:rect l="l" t="t" r="r" b="b"/>
            <a:pathLst>
              <a:path w="2023397" h="1552957">
                <a:moveTo>
                  <a:pt x="2023397" y="1552958"/>
                </a:moveTo>
                <a:lnTo>
                  <a:pt x="0" y="1552958"/>
                </a:lnTo>
                <a:lnTo>
                  <a:pt x="0" y="0"/>
                </a:lnTo>
                <a:lnTo>
                  <a:pt x="2023397" y="0"/>
                </a:lnTo>
                <a:lnTo>
                  <a:pt x="2023397" y="1552958"/>
                </a:lnTo>
                <a:close/>
              </a:path>
            </a:pathLst>
          </a:custGeom>
          <a:blipFill>
            <a:blip r:embed="rId2"/>
            <a:stretch>
              <a:fillRect/>
            </a:stretch>
          </a:blipFill>
        </p:spPr>
        <p:txBody>
          <a:bodyPr/>
          <a:lstStyle/>
          <a:p>
            <a:endParaRPr lang="en-US"/>
          </a:p>
        </p:txBody>
      </p:sp>
      <p:sp>
        <p:nvSpPr>
          <p:cNvPr id="3" name="Freeform 3"/>
          <p:cNvSpPr/>
          <p:nvPr/>
        </p:nvSpPr>
        <p:spPr>
          <a:xfrm>
            <a:off x="16740392" y="8111044"/>
            <a:ext cx="2614579" cy="2552483"/>
          </a:xfrm>
          <a:custGeom>
            <a:avLst/>
            <a:gdLst/>
            <a:ahLst/>
            <a:cxnLst/>
            <a:rect l="l" t="t" r="r" b="b"/>
            <a:pathLst>
              <a:path w="2614579" h="2552483">
                <a:moveTo>
                  <a:pt x="0" y="0"/>
                </a:moveTo>
                <a:lnTo>
                  <a:pt x="2614579" y="0"/>
                </a:lnTo>
                <a:lnTo>
                  <a:pt x="2614579" y="2552483"/>
                </a:lnTo>
                <a:lnTo>
                  <a:pt x="0" y="2552483"/>
                </a:lnTo>
                <a:lnTo>
                  <a:pt x="0" y="0"/>
                </a:lnTo>
                <a:close/>
              </a:path>
            </a:pathLst>
          </a:custGeom>
          <a:blipFill>
            <a:blip r:embed="rId3"/>
            <a:stretch>
              <a:fillRect/>
            </a:stretch>
          </a:blipFill>
        </p:spPr>
        <p:txBody>
          <a:bodyPr/>
          <a:lstStyle/>
          <a:p>
            <a:endParaRPr lang="en-US"/>
          </a:p>
        </p:txBody>
      </p:sp>
      <p:sp>
        <p:nvSpPr>
          <p:cNvPr id="4" name="Freeform 4"/>
          <p:cNvSpPr/>
          <p:nvPr/>
        </p:nvSpPr>
        <p:spPr>
          <a:xfrm rot="506087" flipV="1">
            <a:off x="537831" y="4198271"/>
            <a:ext cx="1670823" cy="1647849"/>
          </a:xfrm>
          <a:custGeom>
            <a:avLst/>
            <a:gdLst/>
            <a:ahLst/>
            <a:cxnLst/>
            <a:rect l="l" t="t" r="r" b="b"/>
            <a:pathLst>
              <a:path w="1670823" h="1647849">
                <a:moveTo>
                  <a:pt x="0" y="1647849"/>
                </a:moveTo>
                <a:lnTo>
                  <a:pt x="1670823" y="1647849"/>
                </a:lnTo>
                <a:lnTo>
                  <a:pt x="1670823" y="0"/>
                </a:lnTo>
                <a:lnTo>
                  <a:pt x="0" y="0"/>
                </a:lnTo>
                <a:lnTo>
                  <a:pt x="0" y="1647849"/>
                </a:lnTo>
                <a:close/>
              </a:path>
            </a:pathLst>
          </a:custGeom>
          <a:blipFill>
            <a:blip r:embed="rId4"/>
            <a:stretch>
              <a:fillRect/>
            </a:stretch>
          </a:blipFill>
        </p:spPr>
        <p:txBody>
          <a:bodyPr/>
          <a:lstStyle/>
          <a:p>
            <a:endParaRPr lang="en-US"/>
          </a:p>
        </p:txBody>
      </p:sp>
      <p:sp>
        <p:nvSpPr>
          <p:cNvPr id="5" name="Freeform 5"/>
          <p:cNvSpPr/>
          <p:nvPr/>
        </p:nvSpPr>
        <p:spPr>
          <a:xfrm rot="220752">
            <a:off x="16816745" y="497495"/>
            <a:ext cx="2461872" cy="2458795"/>
          </a:xfrm>
          <a:custGeom>
            <a:avLst/>
            <a:gdLst/>
            <a:ahLst/>
            <a:cxnLst/>
            <a:rect l="l" t="t" r="r" b="b"/>
            <a:pathLst>
              <a:path w="2461872" h="2458795">
                <a:moveTo>
                  <a:pt x="0" y="0"/>
                </a:moveTo>
                <a:lnTo>
                  <a:pt x="2461872" y="0"/>
                </a:lnTo>
                <a:lnTo>
                  <a:pt x="2461872" y="2458795"/>
                </a:lnTo>
                <a:lnTo>
                  <a:pt x="0" y="2458795"/>
                </a:lnTo>
                <a:lnTo>
                  <a:pt x="0" y="0"/>
                </a:lnTo>
                <a:close/>
              </a:path>
            </a:pathLst>
          </a:custGeom>
          <a:blipFill>
            <a:blip r:embed="rId5"/>
            <a:stretch>
              <a:fillRect/>
            </a:stretch>
          </a:blipFill>
        </p:spPr>
        <p:txBody>
          <a:bodyPr/>
          <a:lstStyle/>
          <a:p>
            <a:endParaRPr lang="en-US"/>
          </a:p>
        </p:txBody>
      </p:sp>
      <p:sp>
        <p:nvSpPr>
          <p:cNvPr id="6" name="Freeform 6"/>
          <p:cNvSpPr/>
          <p:nvPr/>
        </p:nvSpPr>
        <p:spPr>
          <a:xfrm>
            <a:off x="-279833" y="722945"/>
            <a:ext cx="2129581" cy="1953891"/>
          </a:xfrm>
          <a:custGeom>
            <a:avLst/>
            <a:gdLst/>
            <a:ahLst/>
            <a:cxnLst/>
            <a:rect l="l" t="t" r="r" b="b"/>
            <a:pathLst>
              <a:path w="2129581" h="1953891">
                <a:moveTo>
                  <a:pt x="0" y="0"/>
                </a:moveTo>
                <a:lnTo>
                  <a:pt x="2129582" y="0"/>
                </a:lnTo>
                <a:lnTo>
                  <a:pt x="2129582" y="1953891"/>
                </a:lnTo>
                <a:lnTo>
                  <a:pt x="0" y="1953891"/>
                </a:lnTo>
                <a:lnTo>
                  <a:pt x="0" y="0"/>
                </a:lnTo>
                <a:close/>
              </a:path>
            </a:pathLst>
          </a:custGeom>
          <a:blipFill>
            <a:blip r:embed="rId6"/>
            <a:stretch>
              <a:fillRect/>
            </a:stretch>
          </a:blipFill>
        </p:spPr>
        <p:txBody>
          <a:bodyPr/>
          <a:lstStyle/>
          <a:p>
            <a:endParaRPr lang="en-US"/>
          </a:p>
        </p:txBody>
      </p:sp>
      <p:sp>
        <p:nvSpPr>
          <p:cNvPr id="7" name="Freeform 7"/>
          <p:cNvSpPr/>
          <p:nvPr/>
        </p:nvSpPr>
        <p:spPr>
          <a:xfrm rot="8992614" flipH="1" flipV="1">
            <a:off x="14114264" y="-687432"/>
            <a:ext cx="2219718" cy="2216944"/>
          </a:xfrm>
          <a:custGeom>
            <a:avLst/>
            <a:gdLst/>
            <a:ahLst/>
            <a:cxnLst/>
            <a:rect l="l" t="t" r="r" b="b"/>
            <a:pathLst>
              <a:path w="2219718" h="2216944">
                <a:moveTo>
                  <a:pt x="2219718" y="2216943"/>
                </a:moveTo>
                <a:lnTo>
                  <a:pt x="0" y="2216943"/>
                </a:lnTo>
                <a:lnTo>
                  <a:pt x="0" y="0"/>
                </a:lnTo>
                <a:lnTo>
                  <a:pt x="2219718" y="0"/>
                </a:lnTo>
                <a:lnTo>
                  <a:pt x="2219718" y="2216943"/>
                </a:lnTo>
                <a:close/>
              </a:path>
            </a:pathLst>
          </a:custGeom>
          <a:blipFill>
            <a:blip r:embed="rId7"/>
            <a:stretch>
              <a:fillRect/>
            </a:stretch>
          </a:blipFill>
        </p:spPr>
        <p:txBody>
          <a:bodyPr/>
          <a:lstStyle/>
          <a:p>
            <a:endParaRPr lang="en-US"/>
          </a:p>
        </p:txBody>
      </p:sp>
      <p:sp>
        <p:nvSpPr>
          <p:cNvPr id="8" name="Freeform 8"/>
          <p:cNvSpPr/>
          <p:nvPr/>
        </p:nvSpPr>
        <p:spPr>
          <a:xfrm>
            <a:off x="426011" y="6877195"/>
            <a:ext cx="3818167" cy="5020182"/>
          </a:xfrm>
          <a:custGeom>
            <a:avLst/>
            <a:gdLst/>
            <a:ahLst/>
            <a:cxnLst/>
            <a:rect l="l" t="t" r="r" b="b"/>
            <a:pathLst>
              <a:path w="3818167" h="5020182">
                <a:moveTo>
                  <a:pt x="0" y="0"/>
                </a:moveTo>
                <a:lnTo>
                  <a:pt x="3818166" y="0"/>
                </a:lnTo>
                <a:lnTo>
                  <a:pt x="3818166" y="5020182"/>
                </a:lnTo>
                <a:lnTo>
                  <a:pt x="0" y="5020182"/>
                </a:lnTo>
                <a:lnTo>
                  <a:pt x="0" y="0"/>
                </a:lnTo>
                <a:close/>
              </a:path>
            </a:pathLst>
          </a:custGeom>
          <a:blipFill>
            <a:blip r:embed="rId8"/>
            <a:stretch>
              <a:fillRect/>
            </a:stretch>
          </a:blipFill>
        </p:spPr>
        <p:txBody>
          <a:bodyPr/>
          <a:lstStyle/>
          <a:p>
            <a:endParaRPr lang="en-US"/>
          </a:p>
        </p:txBody>
      </p:sp>
      <p:grpSp>
        <p:nvGrpSpPr>
          <p:cNvPr id="9" name="Group 9"/>
          <p:cNvGrpSpPr/>
          <p:nvPr/>
        </p:nvGrpSpPr>
        <p:grpSpPr>
          <a:xfrm>
            <a:off x="4457280" y="248760"/>
            <a:ext cx="9250574" cy="2902260"/>
            <a:chOff x="0" y="0"/>
            <a:chExt cx="2436365" cy="764381"/>
          </a:xfrm>
        </p:grpSpPr>
        <p:sp>
          <p:nvSpPr>
            <p:cNvPr id="10" name="Freeform 10"/>
            <p:cNvSpPr/>
            <p:nvPr/>
          </p:nvSpPr>
          <p:spPr>
            <a:xfrm>
              <a:off x="0" y="0"/>
              <a:ext cx="2436365" cy="764381"/>
            </a:xfrm>
            <a:custGeom>
              <a:avLst/>
              <a:gdLst/>
              <a:ahLst/>
              <a:cxnLst/>
              <a:rect l="l" t="t" r="r" b="b"/>
              <a:pathLst>
                <a:path w="2436365" h="764381">
                  <a:moveTo>
                    <a:pt x="75322" y="0"/>
                  </a:moveTo>
                  <a:lnTo>
                    <a:pt x="2361043" y="0"/>
                  </a:lnTo>
                  <a:cubicBezTo>
                    <a:pt x="2402642" y="0"/>
                    <a:pt x="2436365" y="33723"/>
                    <a:pt x="2436365" y="75322"/>
                  </a:cubicBezTo>
                  <a:lnTo>
                    <a:pt x="2436365" y="689059"/>
                  </a:lnTo>
                  <a:cubicBezTo>
                    <a:pt x="2436365" y="709036"/>
                    <a:pt x="2428429" y="728194"/>
                    <a:pt x="2414304" y="742320"/>
                  </a:cubicBezTo>
                  <a:cubicBezTo>
                    <a:pt x="2400178" y="756445"/>
                    <a:pt x="2381020" y="764381"/>
                    <a:pt x="2361043" y="764381"/>
                  </a:cubicBezTo>
                  <a:lnTo>
                    <a:pt x="75322" y="764381"/>
                  </a:lnTo>
                  <a:cubicBezTo>
                    <a:pt x="55345" y="764381"/>
                    <a:pt x="36187" y="756445"/>
                    <a:pt x="22061" y="742320"/>
                  </a:cubicBezTo>
                  <a:cubicBezTo>
                    <a:pt x="7936" y="728194"/>
                    <a:pt x="0" y="709036"/>
                    <a:pt x="0" y="689059"/>
                  </a:cubicBezTo>
                  <a:lnTo>
                    <a:pt x="0" y="75322"/>
                  </a:lnTo>
                  <a:cubicBezTo>
                    <a:pt x="0" y="55345"/>
                    <a:pt x="7936" y="36187"/>
                    <a:pt x="22061" y="22061"/>
                  </a:cubicBezTo>
                  <a:cubicBezTo>
                    <a:pt x="36187" y="7936"/>
                    <a:pt x="55345" y="0"/>
                    <a:pt x="75322" y="0"/>
                  </a:cubicBezTo>
                  <a:close/>
                </a:path>
              </a:pathLst>
            </a:custGeom>
            <a:solidFill>
              <a:srgbClr val="FFE2EC"/>
            </a:solidFill>
          </p:spPr>
          <p:txBody>
            <a:bodyPr/>
            <a:lstStyle/>
            <a:p>
              <a:endParaRPr lang="en-US"/>
            </a:p>
          </p:txBody>
        </p:sp>
        <p:sp>
          <p:nvSpPr>
            <p:cNvPr id="11" name="TextBox 11"/>
            <p:cNvSpPr txBox="1"/>
            <p:nvPr/>
          </p:nvSpPr>
          <p:spPr>
            <a:xfrm>
              <a:off x="0" y="-171450"/>
              <a:ext cx="2436365" cy="935831"/>
            </a:xfrm>
            <a:prstGeom prst="rect">
              <a:avLst/>
            </a:prstGeom>
          </p:spPr>
          <p:txBody>
            <a:bodyPr lIns="50800" tIns="50800" rIns="50800" bIns="50800" rtlCol="0" anchor="ctr"/>
            <a:lstStyle/>
            <a:p>
              <a:pPr algn="ctr">
                <a:lnSpc>
                  <a:spcPts val="4793"/>
                </a:lnSpc>
              </a:pPr>
              <a:endParaRPr/>
            </a:p>
          </p:txBody>
        </p:sp>
      </p:grpSp>
      <p:sp>
        <p:nvSpPr>
          <p:cNvPr id="12" name="Freeform 12"/>
          <p:cNvSpPr/>
          <p:nvPr/>
        </p:nvSpPr>
        <p:spPr>
          <a:xfrm>
            <a:off x="3493371" y="3621408"/>
            <a:ext cx="11301259" cy="3271759"/>
          </a:xfrm>
          <a:custGeom>
            <a:avLst/>
            <a:gdLst/>
            <a:ahLst/>
            <a:cxnLst/>
            <a:rect l="l" t="t" r="r" b="b"/>
            <a:pathLst>
              <a:path w="11301259" h="3271759">
                <a:moveTo>
                  <a:pt x="0" y="0"/>
                </a:moveTo>
                <a:lnTo>
                  <a:pt x="11301258" y="0"/>
                </a:lnTo>
                <a:lnTo>
                  <a:pt x="11301258" y="3271758"/>
                </a:lnTo>
                <a:lnTo>
                  <a:pt x="0" y="3271758"/>
                </a:lnTo>
                <a:lnTo>
                  <a:pt x="0" y="0"/>
                </a:lnTo>
                <a:close/>
              </a:path>
            </a:pathLst>
          </a:custGeom>
          <a:blipFill>
            <a:blip r:embed="rId9"/>
            <a:stretch>
              <a:fillRect t="-20896"/>
            </a:stretch>
          </a:blipFill>
        </p:spPr>
        <p:txBody>
          <a:bodyPr/>
          <a:lstStyle/>
          <a:p>
            <a:endParaRPr lang="en-US"/>
          </a:p>
        </p:txBody>
      </p:sp>
      <p:sp>
        <p:nvSpPr>
          <p:cNvPr id="13" name="TextBox 13"/>
          <p:cNvSpPr txBox="1"/>
          <p:nvPr/>
        </p:nvSpPr>
        <p:spPr>
          <a:xfrm>
            <a:off x="4617231" y="616587"/>
            <a:ext cx="8930673" cy="2060248"/>
          </a:xfrm>
          <a:prstGeom prst="rect">
            <a:avLst/>
          </a:prstGeom>
        </p:spPr>
        <p:txBody>
          <a:bodyPr lIns="0" tIns="0" rIns="0" bIns="0" rtlCol="0" anchor="t">
            <a:spAutoFit/>
          </a:bodyPr>
          <a:lstStyle/>
          <a:p>
            <a:pPr algn="ctr">
              <a:lnSpc>
                <a:spcPts val="3992"/>
              </a:lnSpc>
            </a:pPr>
            <a:r>
              <a:rPr lang="en-US" sz="4159" spc="-103">
                <a:solidFill>
                  <a:srgbClr val="694AD1"/>
                </a:solidFill>
                <a:latin typeface="Poppins ExtraBold"/>
                <a:ea typeface="Poppins ExtraBold"/>
                <a:cs typeface="Poppins ExtraBold"/>
                <a:sym typeface="Poppins ExtraBold"/>
              </a:rPr>
              <a:t>How can administrators and teachers build partnerships with parents and families to improve student achievement?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2391727" flipH="1" flipV="1">
            <a:off x="7935361" y="9045747"/>
            <a:ext cx="2023397" cy="1552957"/>
          </a:xfrm>
          <a:custGeom>
            <a:avLst/>
            <a:gdLst/>
            <a:ahLst/>
            <a:cxnLst/>
            <a:rect l="l" t="t" r="r" b="b"/>
            <a:pathLst>
              <a:path w="2023397" h="1552957">
                <a:moveTo>
                  <a:pt x="2023397" y="1552958"/>
                </a:moveTo>
                <a:lnTo>
                  <a:pt x="0" y="1552958"/>
                </a:lnTo>
                <a:lnTo>
                  <a:pt x="0" y="0"/>
                </a:lnTo>
                <a:lnTo>
                  <a:pt x="2023397" y="0"/>
                </a:lnTo>
                <a:lnTo>
                  <a:pt x="2023397" y="1552958"/>
                </a:lnTo>
                <a:close/>
              </a:path>
            </a:pathLst>
          </a:custGeom>
          <a:blipFill>
            <a:blip r:embed="rId2"/>
            <a:stretch>
              <a:fillRect/>
            </a:stretch>
          </a:blipFill>
        </p:spPr>
        <p:txBody>
          <a:bodyPr/>
          <a:lstStyle/>
          <a:p>
            <a:endParaRPr lang="en-US"/>
          </a:p>
        </p:txBody>
      </p:sp>
      <p:sp>
        <p:nvSpPr>
          <p:cNvPr id="3" name="Freeform 3"/>
          <p:cNvSpPr/>
          <p:nvPr/>
        </p:nvSpPr>
        <p:spPr>
          <a:xfrm>
            <a:off x="16740392" y="8111044"/>
            <a:ext cx="2614579" cy="2552483"/>
          </a:xfrm>
          <a:custGeom>
            <a:avLst/>
            <a:gdLst/>
            <a:ahLst/>
            <a:cxnLst/>
            <a:rect l="l" t="t" r="r" b="b"/>
            <a:pathLst>
              <a:path w="2614579" h="2552483">
                <a:moveTo>
                  <a:pt x="0" y="0"/>
                </a:moveTo>
                <a:lnTo>
                  <a:pt x="2614579" y="0"/>
                </a:lnTo>
                <a:lnTo>
                  <a:pt x="2614579" y="2552483"/>
                </a:lnTo>
                <a:lnTo>
                  <a:pt x="0" y="2552483"/>
                </a:lnTo>
                <a:lnTo>
                  <a:pt x="0" y="0"/>
                </a:lnTo>
                <a:close/>
              </a:path>
            </a:pathLst>
          </a:custGeom>
          <a:blipFill>
            <a:blip r:embed="rId3"/>
            <a:stretch>
              <a:fillRect/>
            </a:stretch>
          </a:blipFill>
        </p:spPr>
        <p:txBody>
          <a:bodyPr/>
          <a:lstStyle/>
          <a:p>
            <a:endParaRPr lang="en-US"/>
          </a:p>
        </p:txBody>
      </p:sp>
      <p:sp>
        <p:nvSpPr>
          <p:cNvPr id="4" name="Freeform 4"/>
          <p:cNvSpPr/>
          <p:nvPr/>
        </p:nvSpPr>
        <p:spPr>
          <a:xfrm rot="506087" flipV="1">
            <a:off x="-50454" y="7950573"/>
            <a:ext cx="1670823" cy="1647849"/>
          </a:xfrm>
          <a:custGeom>
            <a:avLst/>
            <a:gdLst/>
            <a:ahLst/>
            <a:cxnLst/>
            <a:rect l="l" t="t" r="r" b="b"/>
            <a:pathLst>
              <a:path w="1670823" h="1647849">
                <a:moveTo>
                  <a:pt x="0" y="1647849"/>
                </a:moveTo>
                <a:lnTo>
                  <a:pt x="1670823" y="1647849"/>
                </a:lnTo>
                <a:lnTo>
                  <a:pt x="1670823" y="0"/>
                </a:lnTo>
                <a:lnTo>
                  <a:pt x="0" y="0"/>
                </a:lnTo>
                <a:lnTo>
                  <a:pt x="0" y="1647849"/>
                </a:lnTo>
                <a:close/>
              </a:path>
            </a:pathLst>
          </a:custGeom>
          <a:blipFill>
            <a:blip r:embed="rId4"/>
            <a:stretch>
              <a:fillRect/>
            </a:stretch>
          </a:blipFill>
        </p:spPr>
        <p:txBody>
          <a:bodyPr/>
          <a:lstStyle/>
          <a:p>
            <a:endParaRPr lang="en-US"/>
          </a:p>
        </p:txBody>
      </p:sp>
      <p:sp>
        <p:nvSpPr>
          <p:cNvPr id="5" name="Freeform 5"/>
          <p:cNvSpPr/>
          <p:nvPr/>
        </p:nvSpPr>
        <p:spPr>
          <a:xfrm rot="220752">
            <a:off x="16816745" y="497495"/>
            <a:ext cx="2461872" cy="2458795"/>
          </a:xfrm>
          <a:custGeom>
            <a:avLst/>
            <a:gdLst/>
            <a:ahLst/>
            <a:cxnLst/>
            <a:rect l="l" t="t" r="r" b="b"/>
            <a:pathLst>
              <a:path w="2461872" h="2458795">
                <a:moveTo>
                  <a:pt x="0" y="0"/>
                </a:moveTo>
                <a:lnTo>
                  <a:pt x="2461872" y="0"/>
                </a:lnTo>
                <a:lnTo>
                  <a:pt x="2461872" y="2458795"/>
                </a:lnTo>
                <a:lnTo>
                  <a:pt x="0" y="2458795"/>
                </a:lnTo>
                <a:lnTo>
                  <a:pt x="0" y="0"/>
                </a:lnTo>
                <a:close/>
              </a:path>
            </a:pathLst>
          </a:custGeom>
          <a:blipFill>
            <a:blip r:embed="rId5"/>
            <a:stretch>
              <a:fillRect/>
            </a:stretch>
          </a:blipFill>
        </p:spPr>
        <p:txBody>
          <a:bodyPr/>
          <a:lstStyle/>
          <a:p>
            <a:endParaRPr lang="en-US"/>
          </a:p>
        </p:txBody>
      </p:sp>
      <p:sp>
        <p:nvSpPr>
          <p:cNvPr id="6" name="Freeform 6"/>
          <p:cNvSpPr/>
          <p:nvPr/>
        </p:nvSpPr>
        <p:spPr>
          <a:xfrm>
            <a:off x="-279833" y="722945"/>
            <a:ext cx="2129581" cy="1953891"/>
          </a:xfrm>
          <a:custGeom>
            <a:avLst/>
            <a:gdLst/>
            <a:ahLst/>
            <a:cxnLst/>
            <a:rect l="l" t="t" r="r" b="b"/>
            <a:pathLst>
              <a:path w="2129581" h="1953891">
                <a:moveTo>
                  <a:pt x="0" y="0"/>
                </a:moveTo>
                <a:lnTo>
                  <a:pt x="2129582" y="0"/>
                </a:lnTo>
                <a:lnTo>
                  <a:pt x="2129582" y="1953891"/>
                </a:lnTo>
                <a:lnTo>
                  <a:pt x="0" y="1953891"/>
                </a:lnTo>
                <a:lnTo>
                  <a:pt x="0" y="0"/>
                </a:lnTo>
                <a:close/>
              </a:path>
            </a:pathLst>
          </a:custGeom>
          <a:blipFill>
            <a:blip r:embed="rId6"/>
            <a:stretch>
              <a:fillRect/>
            </a:stretch>
          </a:blipFill>
        </p:spPr>
        <p:txBody>
          <a:bodyPr/>
          <a:lstStyle/>
          <a:p>
            <a:endParaRPr lang="en-US"/>
          </a:p>
        </p:txBody>
      </p:sp>
      <p:sp>
        <p:nvSpPr>
          <p:cNvPr id="7" name="Freeform 7"/>
          <p:cNvSpPr/>
          <p:nvPr/>
        </p:nvSpPr>
        <p:spPr>
          <a:xfrm rot="8992614" flipH="1" flipV="1">
            <a:off x="7782088" y="-687432"/>
            <a:ext cx="2219718" cy="2216944"/>
          </a:xfrm>
          <a:custGeom>
            <a:avLst/>
            <a:gdLst/>
            <a:ahLst/>
            <a:cxnLst/>
            <a:rect l="l" t="t" r="r" b="b"/>
            <a:pathLst>
              <a:path w="2219718" h="2216944">
                <a:moveTo>
                  <a:pt x="2219718" y="2216943"/>
                </a:moveTo>
                <a:lnTo>
                  <a:pt x="0" y="2216943"/>
                </a:lnTo>
                <a:lnTo>
                  <a:pt x="0" y="0"/>
                </a:lnTo>
                <a:lnTo>
                  <a:pt x="2219718" y="0"/>
                </a:lnTo>
                <a:lnTo>
                  <a:pt x="2219718" y="2216943"/>
                </a:lnTo>
                <a:close/>
              </a:path>
            </a:pathLst>
          </a:custGeom>
          <a:blipFill>
            <a:blip r:embed="rId7"/>
            <a:stretch>
              <a:fillRect/>
            </a:stretch>
          </a:blipFill>
        </p:spPr>
        <p:txBody>
          <a:bodyPr/>
          <a:lstStyle/>
          <a:p>
            <a:endParaRPr lang="en-US"/>
          </a:p>
        </p:txBody>
      </p:sp>
      <p:grpSp>
        <p:nvGrpSpPr>
          <p:cNvPr id="8" name="Group 8"/>
          <p:cNvGrpSpPr/>
          <p:nvPr/>
        </p:nvGrpSpPr>
        <p:grpSpPr>
          <a:xfrm>
            <a:off x="2889404" y="1566245"/>
            <a:ext cx="12156429" cy="1864318"/>
            <a:chOff x="0" y="0"/>
            <a:chExt cx="3201693" cy="491014"/>
          </a:xfrm>
        </p:grpSpPr>
        <p:sp>
          <p:nvSpPr>
            <p:cNvPr id="9" name="Freeform 9"/>
            <p:cNvSpPr/>
            <p:nvPr/>
          </p:nvSpPr>
          <p:spPr>
            <a:xfrm>
              <a:off x="0" y="0"/>
              <a:ext cx="3201693" cy="491014"/>
            </a:xfrm>
            <a:custGeom>
              <a:avLst/>
              <a:gdLst/>
              <a:ahLst/>
              <a:cxnLst/>
              <a:rect l="l" t="t" r="r" b="b"/>
              <a:pathLst>
                <a:path w="3201693" h="491014">
                  <a:moveTo>
                    <a:pt x="57317" y="0"/>
                  </a:moveTo>
                  <a:lnTo>
                    <a:pt x="3144376" y="0"/>
                  </a:lnTo>
                  <a:cubicBezTo>
                    <a:pt x="3159578" y="0"/>
                    <a:pt x="3174156" y="6039"/>
                    <a:pt x="3184906" y="16788"/>
                  </a:cubicBezTo>
                  <a:cubicBezTo>
                    <a:pt x="3195655" y="27537"/>
                    <a:pt x="3201693" y="42116"/>
                    <a:pt x="3201693" y="57317"/>
                  </a:cubicBezTo>
                  <a:lnTo>
                    <a:pt x="3201693" y="433697"/>
                  </a:lnTo>
                  <a:cubicBezTo>
                    <a:pt x="3201693" y="465352"/>
                    <a:pt x="3176032" y="491014"/>
                    <a:pt x="3144376" y="491014"/>
                  </a:cubicBezTo>
                  <a:lnTo>
                    <a:pt x="57317" y="491014"/>
                  </a:lnTo>
                  <a:cubicBezTo>
                    <a:pt x="42116" y="491014"/>
                    <a:pt x="27537" y="484975"/>
                    <a:pt x="16788" y="474226"/>
                  </a:cubicBezTo>
                  <a:cubicBezTo>
                    <a:pt x="6039" y="463477"/>
                    <a:pt x="0" y="448898"/>
                    <a:pt x="0" y="433697"/>
                  </a:cubicBezTo>
                  <a:lnTo>
                    <a:pt x="0" y="57317"/>
                  </a:lnTo>
                  <a:cubicBezTo>
                    <a:pt x="0" y="42116"/>
                    <a:pt x="6039" y="27537"/>
                    <a:pt x="16788" y="16788"/>
                  </a:cubicBezTo>
                  <a:cubicBezTo>
                    <a:pt x="27537" y="6039"/>
                    <a:pt x="42116" y="0"/>
                    <a:pt x="57317" y="0"/>
                  </a:cubicBezTo>
                  <a:close/>
                </a:path>
              </a:pathLst>
            </a:custGeom>
            <a:solidFill>
              <a:srgbClr val="FFE2EC"/>
            </a:solidFill>
          </p:spPr>
          <p:txBody>
            <a:bodyPr/>
            <a:lstStyle/>
            <a:p>
              <a:endParaRPr lang="en-US"/>
            </a:p>
          </p:txBody>
        </p:sp>
        <p:sp>
          <p:nvSpPr>
            <p:cNvPr id="10" name="TextBox 10"/>
            <p:cNvSpPr txBox="1"/>
            <p:nvPr/>
          </p:nvSpPr>
          <p:spPr>
            <a:xfrm>
              <a:off x="0" y="-171450"/>
              <a:ext cx="3201693" cy="662464"/>
            </a:xfrm>
            <a:prstGeom prst="rect">
              <a:avLst/>
            </a:prstGeom>
          </p:spPr>
          <p:txBody>
            <a:bodyPr lIns="50800" tIns="50800" rIns="50800" bIns="50800" rtlCol="0" anchor="ctr"/>
            <a:lstStyle/>
            <a:p>
              <a:pPr algn="ctr">
                <a:lnSpc>
                  <a:spcPts val="4793"/>
                </a:lnSpc>
              </a:pPr>
              <a:endParaRPr/>
            </a:p>
          </p:txBody>
        </p:sp>
      </p:grpSp>
      <p:sp>
        <p:nvSpPr>
          <p:cNvPr id="11" name="TextBox 11"/>
          <p:cNvSpPr txBox="1"/>
          <p:nvPr/>
        </p:nvSpPr>
        <p:spPr>
          <a:xfrm>
            <a:off x="3043609" y="1812617"/>
            <a:ext cx="11850611" cy="1472525"/>
          </a:xfrm>
          <a:prstGeom prst="rect">
            <a:avLst/>
          </a:prstGeom>
        </p:spPr>
        <p:txBody>
          <a:bodyPr lIns="0" tIns="0" rIns="0" bIns="0" rtlCol="0" anchor="t">
            <a:spAutoFit/>
          </a:bodyPr>
          <a:lstStyle/>
          <a:p>
            <a:pPr algn="ctr">
              <a:lnSpc>
                <a:spcPts val="2278"/>
              </a:lnSpc>
            </a:pPr>
            <a:r>
              <a:rPr lang="en-US" sz="2373" spc="-59">
                <a:solidFill>
                  <a:srgbClr val="694AD1"/>
                </a:solidFill>
                <a:latin typeface="Poppins ExtraBold"/>
                <a:ea typeface="Poppins ExtraBold"/>
                <a:cs typeface="Poppins ExtraBold"/>
                <a:sym typeface="Poppins ExtraBold"/>
              </a:rPr>
              <a:t>Our district and school have a Title I Parent Engagement Plan (which can be found on the school website and in the Parent Resource Center) that describes the activities that we offer to show families how to help their students at home. We believe that students do better when the school and families work together. In what ways can the school help better support you and your family?</a:t>
            </a:r>
          </a:p>
        </p:txBody>
      </p:sp>
      <p:sp>
        <p:nvSpPr>
          <p:cNvPr id="12" name="TextBox 12"/>
          <p:cNvSpPr txBox="1"/>
          <p:nvPr/>
        </p:nvSpPr>
        <p:spPr>
          <a:xfrm>
            <a:off x="1857881" y="3659720"/>
            <a:ext cx="14219475" cy="5210175"/>
          </a:xfrm>
          <a:prstGeom prst="rect">
            <a:avLst/>
          </a:prstGeom>
        </p:spPr>
        <p:txBody>
          <a:bodyPr lIns="0" tIns="0" rIns="0" bIns="0" rtlCol="0" anchor="t">
            <a:spAutoFit/>
          </a:bodyPr>
          <a:lstStyle/>
          <a:p>
            <a:pPr marL="431801" lvl="1" indent="-215900" algn="l">
              <a:lnSpc>
                <a:spcPts val="2400"/>
              </a:lnSpc>
              <a:buFont typeface="Arial"/>
              <a:buChar char="•"/>
            </a:pPr>
            <a:r>
              <a:rPr lang="en-US" sz="2000" b="1" u="sng" spc="34">
                <a:solidFill>
                  <a:srgbClr val="0C6A39"/>
                </a:solidFill>
                <a:latin typeface="Poppins Medium Bold"/>
                <a:ea typeface="Poppins Medium Bold"/>
                <a:cs typeface="Poppins Medium Bold"/>
                <a:sym typeface="Poppins Medium Bold"/>
              </a:rPr>
              <a:t>Effective Communication</a:t>
            </a:r>
            <a:r>
              <a:rPr lang="en-US" sz="2000" u="sng" spc="34">
                <a:solidFill>
                  <a:srgbClr val="0C6A39"/>
                </a:solidFill>
                <a:latin typeface="Poppins Medium"/>
                <a:ea typeface="Poppins Medium"/>
                <a:cs typeface="Poppins Medium"/>
                <a:sym typeface="Poppins Medium"/>
              </a:rPr>
              <a:t>:</a:t>
            </a:r>
            <a:r>
              <a:rPr lang="en-US" sz="2000" spc="34">
                <a:solidFill>
                  <a:srgbClr val="0C6A39"/>
                </a:solidFill>
                <a:latin typeface="Poppins Medium"/>
                <a:ea typeface="Poppins Medium"/>
                <a:cs typeface="Poppins Medium"/>
                <a:sym typeface="Poppins Medium"/>
              </a:rPr>
              <a:t> Many parents find the current communication methods (Class DoJo, text messages, emails, phone calls) effective in supporting their understanding and engagement with the school.</a:t>
            </a:r>
          </a:p>
          <a:p>
            <a:pPr algn="l">
              <a:lnSpc>
                <a:spcPts val="2400"/>
              </a:lnSpc>
            </a:pPr>
            <a:endParaRPr lang="en-US" sz="2000" spc="34">
              <a:solidFill>
                <a:srgbClr val="0C6A39"/>
              </a:solidFill>
              <a:latin typeface="Poppins Medium"/>
              <a:ea typeface="Poppins Medium"/>
              <a:cs typeface="Poppins Medium"/>
              <a:sym typeface="Poppins Medium"/>
            </a:endParaRPr>
          </a:p>
          <a:p>
            <a:pPr marL="431801" lvl="1" indent="-215900" algn="l">
              <a:lnSpc>
                <a:spcPts val="2400"/>
              </a:lnSpc>
              <a:buFont typeface="Arial"/>
              <a:buChar char="•"/>
            </a:pPr>
            <a:r>
              <a:rPr lang="en-US" sz="2000" b="1" u="sng" spc="34">
                <a:solidFill>
                  <a:srgbClr val="0C6A39"/>
                </a:solidFill>
                <a:latin typeface="Poppins Medium Bold"/>
                <a:ea typeface="Poppins Medium Bold"/>
                <a:cs typeface="Poppins Medium Bold"/>
                <a:sym typeface="Poppins Medium Bold"/>
              </a:rPr>
              <a:t>Event Timing:</a:t>
            </a:r>
            <a:r>
              <a:rPr lang="en-US" sz="2000" b="1" spc="34">
                <a:solidFill>
                  <a:srgbClr val="0C6A39"/>
                </a:solidFill>
                <a:latin typeface="Poppins Medium Bold"/>
                <a:ea typeface="Poppins Medium Bold"/>
                <a:cs typeface="Poppins Medium Bold"/>
                <a:sym typeface="Poppins Medium Bold"/>
              </a:rPr>
              <a:t> </a:t>
            </a:r>
            <a:r>
              <a:rPr lang="en-US" sz="2000" spc="34">
                <a:solidFill>
                  <a:srgbClr val="0C6A39"/>
                </a:solidFill>
                <a:latin typeface="Poppins Medium"/>
                <a:ea typeface="Poppins Medium"/>
                <a:cs typeface="Poppins Medium"/>
                <a:sym typeface="Poppins Medium"/>
              </a:rPr>
              <a:t>Evenings are the most convenient time for parents to attend family engagement events, though some parents mentioned that inconvenient event times and dates are a barrier to participation.</a:t>
            </a:r>
          </a:p>
          <a:p>
            <a:pPr algn="l">
              <a:lnSpc>
                <a:spcPts val="2400"/>
              </a:lnSpc>
            </a:pPr>
            <a:endParaRPr lang="en-US" sz="2000" spc="34">
              <a:solidFill>
                <a:srgbClr val="0C6A39"/>
              </a:solidFill>
              <a:latin typeface="Poppins Medium"/>
              <a:ea typeface="Poppins Medium"/>
              <a:cs typeface="Poppins Medium"/>
              <a:sym typeface="Poppins Medium"/>
            </a:endParaRPr>
          </a:p>
          <a:p>
            <a:pPr marL="431801" lvl="1" indent="-215900" algn="l">
              <a:lnSpc>
                <a:spcPts val="2400"/>
              </a:lnSpc>
              <a:buFont typeface="Arial"/>
              <a:buChar char="•"/>
            </a:pPr>
            <a:r>
              <a:rPr lang="en-US" sz="2000" b="1" u="sng" spc="34">
                <a:solidFill>
                  <a:srgbClr val="0C6A39"/>
                </a:solidFill>
                <a:latin typeface="Poppins Medium Bold"/>
                <a:ea typeface="Poppins Medium Bold"/>
                <a:cs typeface="Poppins Medium Bold"/>
                <a:sym typeface="Poppins Medium Bold"/>
              </a:rPr>
              <a:t>Support and Resources:</a:t>
            </a:r>
            <a:r>
              <a:rPr lang="en-US" sz="2000" b="1" spc="34">
                <a:solidFill>
                  <a:srgbClr val="0C6A39"/>
                </a:solidFill>
                <a:latin typeface="Poppins Medium Bold"/>
                <a:ea typeface="Poppins Medium Bold"/>
                <a:cs typeface="Poppins Medium Bold"/>
                <a:sym typeface="Poppins Medium Bold"/>
              </a:rPr>
              <a:t> </a:t>
            </a:r>
            <a:r>
              <a:rPr lang="en-US" sz="2000" spc="34">
                <a:solidFill>
                  <a:srgbClr val="0C6A39"/>
                </a:solidFill>
                <a:latin typeface="Poppins Medium"/>
                <a:ea typeface="Poppins Medium"/>
                <a:cs typeface="Poppins Medium"/>
                <a:sym typeface="Poppins Medium"/>
              </a:rPr>
              <a:t>Parents appreciate programs that help them support their child's education, such as academic-related activities, strategies for math and reading, and resources for family engagement.</a:t>
            </a:r>
          </a:p>
          <a:p>
            <a:pPr algn="l">
              <a:lnSpc>
                <a:spcPts val="2400"/>
              </a:lnSpc>
            </a:pPr>
            <a:endParaRPr lang="en-US" sz="2000" spc="34">
              <a:solidFill>
                <a:srgbClr val="0C6A39"/>
              </a:solidFill>
              <a:latin typeface="Poppins Medium"/>
              <a:ea typeface="Poppins Medium"/>
              <a:cs typeface="Poppins Medium"/>
              <a:sym typeface="Poppins Medium"/>
            </a:endParaRPr>
          </a:p>
          <a:p>
            <a:pPr marL="431801" lvl="1" indent="-215900" algn="l">
              <a:lnSpc>
                <a:spcPts val="2400"/>
              </a:lnSpc>
              <a:buFont typeface="Arial"/>
              <a:buChar char="•"/>
            </a:pPr>
            <a:r>
              <a:rPr lang="en-US" sz="2000" b="1" u="sng" spc="34">
                <a:solidFill>
                  <a:srgbClr val="0C6A39"/>
                </a:solidFill>
                <a:latin typeface="Poppins Medium Bold"/>
                <a:ea typeface="Poppins Medium Bold"/>
                <a:cs typeface="Poppins Medium Bold"/>
                <a:sym typeface="Poppins Medium Bold"/>
              </a:rPr>
              <a:t>Partnership and Feedback:</a:t>
            </a:r>
            <a:r>
              <a:rPr lang="en-US" sz="2000" spc="34">
                <a:solidFill>
                  <a:srgbClr val="0C6A39"/>
                </a:solidFill>
                <a:latin typeface="Poppins Medium"/>
                <a:ea typeface="Poppins Medium"/>
                <a:cs typeface="Poppins Medium"/>
                <a:sym typeface="Poppins Medium"/>
              </a:rPr>
              <a:t> Parents value being treated as equal partners and having their suggestions considered in school decisions. They appreciate the school's efforts to reach out and work with them through various engagement programs and activities.</a:t>
            </a:r>
          </a:p>
          <a:p>
            <a:pPr algn="l">
              <a:lnSpc>
                <a:spcPts val="2400"/>
              </a:lnSpc>
            </a:pPr>
            <a:endParaRPr lang="en-US" sz="2000" spc="34">
              <a:solidFill>
                <a:srgbClr val="0C6A39"/>
              </a:solidFill>
              <a:latin typeface="Poppins Medium"/>
              <a:ea typeface="Poppins Medium"/>
              <a:cs typeface="Poppins Medium"/>
              <a:sym typeface="Poppins Medium"/>
            </a:endParaRPr>
          </a:p>
          <a:p>
            <a:pPr marL="431801" lvl="1" indent="-215900" algn="l">
              <a:lnSpc>
                <a:spcPts val="2400"/>
              </a:lnSpc>
              <a:buFont typeface="Arial"/>
              <a:buChar char="•"/>
            </a:pPr>
            <a:r>
              <a:rPr lang="en-US" sz="2000" b="1" u="sng" spc="34">
                <a:solidFill>
                  <a:srgbClr val="0C6A39"/>
                </a:solidFill>
                <a:latin typeface="Poppins Medium Bold"/>
                <a:ea typeface="Poppins Medium Bold"/>
                <a:cs typeface="Poppins Medium Bold"/>
                <a:sym typeface="Poppins Medium Bold"/>
              </a:rPr>
              <a:t>Additional Support:</a:t>
            </a:r>
            <a:r>
              <a:rPr lang="en-US" sz="2000" b="1" spc="34">
                <a:solidFill>
                  <a:srgbClr val="0C6A39"/>
                </a:solidFill>
                <a:latin typeface="Poppins Medium Bold"/>
                <a:ea typeface="Poppins Medium Bold"/>
                <a:cs typeface="Poppins Medium Bold"/>
                <a:sym typeface="Poppins Medium Bold"/>
              </a:rPr>
              <a:t> </a:t>
            </a:r>
            <a:r>
              <a:rPr lang="en-US" sz="2000" spc="34">
                <a:solidFill>
                  <a:srgbClr val="0C6A39"/>
                </a:solidFill>
                <a:latin typeface="Poppins Medium"/>
                <a:ea typeface="Poppins Medium"/>
                <a:cs typeface="Poppins Medium"/>
                <a:sym typeface="Poppins Medium"/>
              </a:rPr>
              <a:t>There is a desire for more resources and support, such as tutoring options, study materials for home practice, and better communication about available services and programs.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2391727" flipH="1" flipV="1">
            <a:off x="11545826" y="9149222"/>
            <a:ext cx="1974242" cy="1515231"/>
          </a:xfrm>
          <a:custGeom>
            <a:avLst/>
            <a:gdLst/>
            <a:ahLst/>
            <a:cxnLst/>
            <a:rect l="l" t="t" r="r" b="b"/>
            <a:pathLst>
              <a:path w="1974242" h="1515231">
                <a:moveTo>
                  <a:pt x="1974242" y="1515231"/>
                </a:moveTo>
                <a:lnTo>
                  <a:pt x="0" y="1515231"/>
                </a:lnTo>
                <a:lnTo>
                  <a:pt x="0" y="0"/>
                </a:lnTo>
                <a:lnTo>
                  <a:pt x="1974242" y="0"/>
                </a:lnTo>
                <a:lnTo>
                  <a:pt x="1974242" y="1515231"/>
                </a:lnTo>
                <a:close/>
              </a:path>
            </a:pathLst>
          </a:custGeom>
          <a:blipFill>
            <a:blip r:embed="rId2"/>
            <a:stretch>
              <a:fillRect/>
            </a:stretch>
          </a:blipFill>
        </p:spPr>
        <p:txBody>
          <a:bodyPr/>
          <a:lstStyle/>
          <a:p>
            <a:endParaRPr lang="en-US"/>
          </a:p>
        </p:txBody>
      </p:sp>
      <p:grpSp>
        <p:nvGrpSpPr>
          <p:cNvPr id="3" name="Group 3"/>
          <p:cNvGrpSpPr/>
          <p:nvPr/>
        </p:nvGrpSpPr>
        <p:grpSpPr>
          <a:xfrm>
            <a:off x="4121556" y="223116"/>
            <a:ext cx="9982678" cy="2218859"/>
            <a:chOff x="0" y="0"/>
            <a:chExt cx="2629183" cy="584391"/>
          </a:xfrm>
        </p:grpSpPr>
        <p:sp>
          <p:nvSpPr>
            <p:cNvPr id="4" name="Freeform 4"/>
            <p:cNvSpPr/>
            <p:nvPr/>
          </p:nvSpPr>
          <p:spPr>
            <a:xfrm>
              <a:off x="0" y="0"/>
              <a:ext cx="2629183" cy="584391"/>
            </a:xfrm>
            <a:custGeom>
              <a:avLst/>
              <a:gdLst/>
              <a:ahLst/>
              <a:cxnLst/>
              <a:rect l="l" t="t" r="r" b="b"/>
              <a:pathLst>
                <a:path w="2629183" h="584391">
                  <a:moveTo>
                    <a:pt x="69798" y="0"/>
                  </a:moveTo>
                  <a:lnTo>
                    <a:pt x="2559384" y="0"/>
                  </a:lnTo>
                  <a:cubicBezTo>
                    <a:pt x="2597933" y="0"/>
                    <a:pt x="2629183" y="31250"/>
                    <a:pt x="2629183" y="69798"/>
                  </a:cubicBezTo>
                  <a:lnTo>
                    <a:pt x="2629183" y="514593"/>
                  </a:lnTo>
                  <a:cubicBezTo>
                    <a:pt x="2629183" y="533104"/>
                    <a:pt x="2621829" y="550858"/>
                    <a:pt x="2608739" y="563947"/>
                  </a:cubicBezTo>
                  <a:cubicBezTo>
                    <a:pt x="2595650" y="577037"/>
                    <a:pt x="2577896" y="584391"/>
                    <a:pt x="2559384" y="584391"/>
                  </a:cubicBezTo>
                  <a:lnTo>
                    <a:pt x="69798" y="584391"/>
                  </a:lnTo>
                  <a:cubicBezTo>
                    <a:pt x="51287" y="584391"/>
                    <a:pt x="33533" y="577037"/>
                    <a:pt x="20443" y="563947"/>
                  </a:cubicBezTo>
                  <a:cubicBezTo>
                    <a:pt x="7354" y="550858"/>
                    <a:pt x="0" y="533104"/>
                    <a:pt x="0" y="514593"/>
                  </a:cubicBezTo>
                  <a:lnTo>
                    <a:pt x="0" y="69798"/>
                  </a:lnTo>
                  <a:cubicBezTo>
                    <a:pt x="0" y="51287"/>
                    <a:pt x="7354" y="33533"/>
                    <a:pt x="20443" y="20443"/>
                  </a:cubicBezTo>
                  <a:cubicBezTo>
                    <a:pt x="33533" y="7354"/>
                    <a:pt x="51287" y="0"/>
                    <a:pt x="69798" y="0"/>
                  </a:cubicBezTo>
                  <a:close/>
                </a:path>
              </a:pathLst>
            </a:custGeom>
            <a:solidFill>
              <a:srgbClr val="FFE2EC"/>
            </a:solidFill>
          </p:spPr>
          <p:txBody>
            <a:bodyPr/>
            <a:lstStyle/>
            <a:p>
              <a:endParaRPr lang="en-US"/>
            </a:p>
          </p:txBody>
        </p:sp>
        <p:sp>
          <p:nvSpPr>
            <p:cNvPr id="5" name="TextBox 5"/>
            <p:cNvSpPr txBox="1"/>
            <p:nvPr/>
          </p:nvSpPr>
          <p:spPr>
            <a:xfrm>
              <a:off x="0" y="-171450"/>
              <a:ext cx="2629183" cy="755841"/>
            </a:xfrm>
            <a:prstGeom prst="rect">
              <a:avLst/>
            </a:prstGeom>
          </p:spPr>
          <p:txBody>
            <a:bodyPr lIns="50800" tIns="50800" rIns="50800" bIns="50800" rtlCol="0" anchor="ctr"/>
            <a:lstStyle/>
            <a:p>
              <a:pPr algn="ctr">
                <a:lnSpc>
                  <a:spcPts val="4793"/>
                </a:lnSpc>
              </a:pPr>
              <a:endParaRPr/>
            </a:p>
          </p:txBody>
        </p:sp>
      </p:grpSp>
      <p:sp>
        <p:nvSpPr>
          <p:cNvPr id="6" name="Freeform 6"/>
          <p:cNvSpPr/>
          <p:nvPr/>
        </p:nvSpPr>
        <p:spPr>
          <a:xfrm>
            <a:off x="583853" y="4233552"/>
            <a:ext cx="1864170" cy="1819896"/>
          </a:xfrm>
          <a:custGeom>
            <a:avLst/>
            <a:gdLst/>
            <a:ahLst/>
            <a:cxnLst/>
            <a:rect l="l" t="t" r="r" b="b"/>
            <a:pathLst>
              <a:path w="1864170" h="1819896">
                <a:moveTo>
                  <a:pt x="0" y="0"/>
                </a:moveTo>
                <a:lnTo>
                  <a:pt x="1864171" y="0"/>
                </a:lnTo>
                <a:lnTo>
                  <a:pt x="1864171" y="1819896"/>
                </a:lnTo>
                <a:lnTo>
                  <a:pt x="0" y="1819896"/>
                </a:lnTo>
                <a:lnTo>
                  <a:pt x="0" y="0"/>
                </a:lnTo>
                <a:close/>
              </a:path>
            </a:pathLst>
          </a:custGeom>
          <a:blipFill>
            <a:blip r:embed="rId3"/>
            <a:stretch>
              <a:fillRect/>
            </a:stretch>
          </a:blipFill>
        </p:spPr>
        <p:txBody>
          <a:bodyPr/>
          <a:lstStyle/>
          <a:p>
            <a:endParaRPr lang="en-US"/>
          </a:p>
        </p:txBody>
      </p:sp>
      <p:sp>
        <p:nvSpPr>
          <p:cNvPr id="7" name="Freeform 7"/>
          <p:cNvSpPr/>
          <p:nvPr/>
        </p:nvSpPr>
        <p:spPr>
          <a:xfrm rot="506087" flipH="1">
            <a:off x="15814386" y="-217844"/>
            <a:ext cx="1990904" cy="1963529"/>
          </a:xfrm>
          <a:custGeom>
            <a:avLst/>
            <a:gdLst/>
            <a:ahLst/>
            <a:cxnLst/>
            <a:rect l="l" t="t" r="r" b="b"/>
            <a:pathLst>
              <a:path w="1990904" h="1963529">
                <a:moveTo>
                  <a:pt x="1990904" y="0"/>
                </a:moveTo>
                <a:lnTo>
                  <a:pt x="0" y="0"/>
                </a:lnTo>
                <a:lnTo>
                  <a:pt x="0" y="1963528"/>
                </a:lnTo>
                <a:lnTo>
                  <a:pt x="1990904" y="1963528"/>
                </a:lnTo>
                <a:lnTo>
                  <a:pt x="1990904" y="0"/>
                </a:lnTo>
                <a:close/>
              </a:path>
            </a:pathLst>
          </a:custGeom>
          <a:blipFill>
            <a:blip r:embed="rId4"/>
            <a:stretch>
              <a:fillRect/>
            </a:stretch>
          </a:blipFill>
        </p:spPr>
        <p:txBody>
          <a:bodyPr/>
          <a:lstStyle/>
          <a:p>
            <a:endParaRPr lang="en-US"/>
          </a:p>
        </p:txBody>
      </p:sp>
      <p:sp>
        <p:nvSpPr>
          <p:cNvPr id="8" name="Freeform 8"/>
          <p:cNvSpPr/>
          <p:nvPr/>
        </p:nvSpPr>
        <p:spPr>
          <a:xfrm rot="220752">
            <a:off x="16905791" y="3295916"/>
            <a:ext cx="2311489" cy="2308600"/>
          </a:xfrm>
          <a:custGeom>
            <a:avLst/>
            <a:gdLst/>
            <a:ahLst/>
            <a:cxnLst/>
            <a:rect l="l" t="t" r="r" b="b"/>
            <a:pathLst>
              <a:path w="2311489" h="2308600">
                <a:moveTo>
                  <a:pt x="0" y="0"/>
                </a:moveTo>
                <a:lnTo>
                  <a:pt x="2311489" y="0"/>
                </a:lnTo>
                <a:lnTo>
                  <a:pt x="2311489" y="2308600"/>
                </a:lnTo>
                <a:lnTo>
                  <a:pt x="0" y="2308600"/>
                </a:lnTo>
                <a:lnTo>
                  <a:pt x="0" y="0"/>
                </a:lnTo>
                <a:close/>
              </a:path>
            </a:pathLst>
          </a:custGeom>
          <a:blipFill>
            <a:blip r:embed="rId5"/>
            <a:stretch>
              <a:fillRect/>
            </a:stretch>
          </a:blipFill>
        </p:spPr>
        <p:txBody>
          <a:bodyPr/>
          <a:lstStyle/>
          <a:p>
            <a:endParaRPr lang="en-US"/>
          </a:p>
        </p:txBody>
      </p:sp>
      <p:sp>
        <p:nvSpPr>
          <p:cNvPr id="9" name="Freeform 9"/>
          <p:cNvSpPr/>
          <p:nvPr/>
        </p:nvSpPr>
        <p:spPr>
          <a:xfrm>
            <a:off x="-764831" y="720336"/>
            <a:ext cx="2129581" cy="1953891"/>
          </a:xfrm>
          <a:custGeom>
            <a:avLst/>
            <a:gdLst/>
            <a:ahLst/>
            <a:cxnLst/>
            <a:rect l="l" t="t" r="r" b="b"/>
            <a:pathLst>
              <a:path w="2129581" h="1953891">
                <a:moveTo>
                  <a:pt x="0" y="0"/>
                </a:moveTo>
                <a:lnTo>
                  <a:pt x="2129581" y="0"/>
                </a:lnTo>
                <a:lnTo>
                  <a:pt x="2129581" y="1953891"/>
                </a:lnTo>
                <a:lnTo>
                  <a:pt x="0" y="1953891"/>
                </a:lnTo>
                <a:lnTo>
                  <a:pt x="0" y="0"/>
                </a:lnTo>
                <a:close/>
              </a:path>
            </a:pathLst>
          </a:custGeom>
          <a:blipFill>
            <a:blip r:embed="rId6"/>
            <a:stretch>
              <a:fillRect/>
            </a:stretch>
          </a:blipFill>
        </p:spPr>
        <p:txBody>
          <a:bodyPr/>
          <a:lstStyle/>
          <a:p>
            <a:endParaRPr lang="en-US"/>
          </a:p>
        </p:txBody>
      </p:sp>
      <p:sp>
        <p:nvSpPr>
          <p:cNvPr id="10" name="Freeform 10"/>
          <p:cNvSpPr/>
          <p:nvPr/>
        </p:nvSpPr>
        <p:spPr>
          <a:xfrm flipH="1" flipV="1">
            <a:off x="16828672" y="8467833"/>
            <a:ext cx="2219718" cy="2216944"/>
          </a:xfrm>
          <a:custGeom>
            <a:avLst/>
            <a:gdLst/>
            <a:ahLst/>
            <a:cxnLst/>
            <a:rect l="l" t="t" r="r" b="b"/>
            <a:pathLst>
              <a:path w="2219718" h="2216944">
                <a:moveTo>
                  <a:pt x="2219718" y="2216944"/>
                </a:moveTo>
                <a:lnTo>
                  <a:pt x="0" y="2216944"/>
                </a:lnTo>
                <a:lnTo>
                  <a:pt x="0" y="0"/>
                </a:lnTo>
                <a:lnTo>
                  <a:pt x="2219718" y="0"/>
                </a:lnTo>
                <a:lnTo>
                  <a:pt x="2219718" y="2216944"/>
                </a:lnTo>
                <a:close/>
              </a:path>
            </a:pathLst>
          </a:custGeom>
          <a:blipFill>
            <a:blip r:embed="rId7"/>
            <a:stretch>
              <a:fillRect/>
            </a:stretch>
          </a:blipFill>
        </p:spPr>
        <p:txBody>
          <a:bodyPr/>
          <a:lstStyle/>
          <a:p>
            <a:endParaRPr lang="en-US"/>
          </a:p>
        </p:txBody>
      </p:sp>
      <p:sp>
        <p:nvSpPr>
          <p:cNvPr id="11" name="Freeform 11"/>
          <p:cNvSpPr/>
          <p:nvPr/>
        </p:nvSpPr>
        <p:spPr>
          <a:xfrm>
            <a:off x="299960" y="7457684"/>
            <a:ext cx="3814808" cy="2829316"/>
          </a:xfrm>
          <a:custGeom>
            <a:avLst/>
            <a:gdLst/>
            <a:ahLst/>
            <a:cxnLst/>
            <a:rect l="l" t="t" r="r" b="b"/>
            <a:pathLst>
              <a:path w="3814808" h="2829316">
                <a:moveTo>
                  <a:pt x="0" y="0"/>
                </a:moveTo>
                <a:lnTo>
                  <a:pt x="3814808" y="0"/>
                </a:lnTo>
                <a:lnTo>
                  <a:pt x="3814808" y="2829316"/>
                </a:lnTo>
                <a:lnTo>
                  <a:pt x="0" y="2829316"/>
                </a:lnTo>
                <a:lnTo>
                  <a:pt x="0" y="0"/>
                </a:lnTo>
                <a:close/>
              </a:path>
            </a:pathLst>
          </a:custGeom>
          <a:blipFill>
            <a:blip r:embed="rId8"/>
            <a:stretch>
              <a:fillRect/>
            </a:stretch>
          </a:blipFill>
        </p:spPr>
        <p:txBody>
          <a:bodyPr/>
          <a:lstStyle/>
          <a:p>
            <a:endParaRPr lang="en-US"/>
          </a:p>
        </p:txBody>
      </p:sp>
      <p:sp>
        <p:nvSpPr>
          <p:cNvPr id="12" name="Freeform 12"/>
          <p:cNvSpPr/>
          <p:nvPr/>
        </p:nvSpPr>
        <p:spPr>
          <a:xfrm>
            <a:off x="6791712" y="8381262"/>
            <a:ext cx="3039709" cy="3051151"/>
          </a:xfrm>
          <a:custGeom>
            <a:avLst/>
            <a:gdLst/>
            <a:ahLst/>
            <a:cxnLst/>
            <a:rect l="l" t="t" r="r" b="b"/>
            <a:pathLst>
              <a:path w="3039709" h="3051151">
                <a:moveTo>
                  <a:pt x="0" y="0"/>
                </a:moveTo>
                <a:lnTo>
                  <a:pt x="3039709" y="0"/>
                </a:lnTo>
                <a:lnTo>
                  <a:pt x="3039709" y="3051151"/>
                </a:lnTo>
                <a:lnTo>
                  <a:pt x="0" y="3051151"/>
                </a:lnTo>
                <a:lnTo>
                  <a:pt x="0" y="0"/>
                </a:lnTo>
                <a:close/>
              </a:path>
            </a:pathLst>
          </a:custGeom>
          <a:blipFill>
            <a:blip r:embed="rId9"/>
            <a:stretch>
              <a:fillRect/>
            </a:stretch>
          </a:blipFill>
        </p:spPr>
        <p:txBody>
          <a:bodyPr/>
          <a:lstStyle/>
          <a:p>
            <a:endParaRPr lang="en-US"/>
          </a:p>
        </p:txBody>
      </p:sp>
      <p:sp>
        <p:nvSpPr>
          <p:cNvPr id="13" name="Freeform 13"/>
          <p:cNvSpPr/>
          <p:nvPr/>
        </p:nvSpPr>
        <p:spPr>
          <a:xfrm>
            <a:off x="3493371" y="3558022"/>
            <a:ext cx="11301259" cy="3810413"/>
          </a:xfrm>
          <a:custGeom>
            <a:avLst/>
            <a:gdLst/>
            <a:ahLst/>
            <a:cxnLst/>
            <a:rect l="l" t="t" r="r" b="b"/>
            <a:pathLst>
              <a:path w="11301259" h="3810413">
                <a:moveTo>
                  <a:pt x="0" y="0"/>
                </a:moveTo>
                <a:lnTo>
                  <a:pt x="11301258" y="0"/>
                </a:lnTo>
                <a:lnTo>
                  <a:pt x="11301258" y="3810413"/>
                </a:lnTo>
                <a:lnTo>
                  <a:pt x="0" y="3810413"/>
                </a:lnTo>
                <a:lnTo>
                  <a:pt x="0" y="0"/>
                </a:lnTo>
                <a:close/>
              </a:path>
            </a:pathLst>
          </a:custGeom>
          <a:blipFill>
            <a:blip r:embed="rId10"/>
            <a:stretch>
              <a:fillRect t="-16781"/>
            </a:stretch>
          </a:blipFill>
        </p:spPr>
        <p:txBody>
          <a:bodyPr/>
          <a:lstStyle/>
          <a:p>
            <a:endParaRPr lang="en-US"/>
          </a:p>
        </p:txBody>
      </p:sp>
      <p:sp>
        <p:nvSpPr>
          <p:cNvPr id="14" name="TextBox 14"/>
          <p:cNvSpPr txBox="1"/>
          <p:nvPr/>
        </p:nvSpPr>
        <p:spPr>
          <a:xfrm>
            <a:off x="4121556" y="359001"/>
            <a:ext cx="9982678" cy="2082974"/>
          </a:xfrm>
          <a:prstGeom prst="rect">
            <a:avLst/>
          </a:prstGeom>
        </p:spPr>
        <p:txBody>
          <a:bodyPr lIns="0" tIns="0" rIns="0" bIns="0" rtlCol="0" anchor="t">
            <a:spAutoFit/>
          </a:bodyPr>
          <a:lstStyle/>
          <a:p>
            <a:pPr algn="ctr">
              <a:lnSpc>
                <a:spcPts val="3980"/>
              </a:lnSpc>
            </a:pPr>
            <a:r>
              <a:rPr lang="en-US" sz="4146" spc="-103">
                <a:solidFill>
                  <a:srgbClr val="694AD1"/>
                </a:solidFill>
                <a:latin typeface="Poppins ExtraBold"/>
                <a:ea typeface="Poppins ExtraBold"/>
                <a:cs typeface="Poppins ExtraBold"/>
                <a:sym typeface="Poppins ExtraBold"/>
              </a:rPr>
              <a:t>When you cannot participate in family engagement events, what are most likely the reasons you are unable to attend?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4096950" y="3337071"/>
            <a:ext cx="3912139" cy="3923704"/>
          </a:xfrm>
          <a:custGeom>
            <a:avLst/>
            <a:gdLst/>
            <a:ahLst/>
            <a:cxnLst/>
            <a:rect l="l" t="t" r="r" b="b"/>
            <a:pathLst>
              <a:path w="3912139" h="3923704">
                <a:moveTo>
                  <a:pt x="0" y="0"/>
                </a:moveTo>
                <a:lnTo>
                  <a:pt x="3912138" y="0"/>
                </a:lnTo>
                <a:lnTo>
                  <a:pt x="3912138" y="3923705"/>
                </a:lnTo>
                <a:lnTo>
                  <a:pt x="0" y="3923705"/>
                </a:lnTo>
                <a:lnTo>
                  <a:pt x="0" y="0"/>
                </a:lnTo>
                <a:close/>
              </a:path>
            </a:pathLst>
          </a:custGeom>
          <a:blipFill>
            <a:blip r:embed="rId2"/>
            <a:stretch>
              <a:fillRect l="-67858"/>
            </a:stretch>
          </a:blipFill>
        </p:spPr>
        <p:txBody>
          <a:bodyPr/>
          <a:lstStyle/>
          <a:p>
            <a:endParaRPr lang="en-US"/>
          </a:p>
        </p:txBody>
      </p:sp>
      <p:sp>
        <p:nvSpPr>
          <p:cNvPr id="3" name="Freeform 3"/>
          <p:cNvSpPr/>
          <p:nvPr/>
        </p:nvSpPr>
        <p:spPr>
          <a:xfrm rot="-1021329">
            <a:off x="-465697" y="8028169"/>
            <a:ext cx="2082701" cy="1598473"/>
          </a:xfrm>
          <a:custGeom>
            <a:avLst/>
            <a:gdLst/>
            <a:ahLst/>
            <a:cxnLst/>
            <a:rect l="l" t="t" r="r" b="b"/>
            <a:pathLst>
              <a:path w="2082701" h="1598473">
                <a:moveTo>
                  <a:pt x="0" y="0"/>
                </a:moveTo>
                <a:lnTo>
                  <a:pt x="2082701" y="0"/>
                </a:lnTo>
                <a:lnTo>
                  <a:pt x="2082701" y="1598473"/>
                </a:lnTo>
                <a:lnTo>
                  <a:pt x="0" y="1598473"/>
                </a:lnTo>
                <a:lnTo>
                  <a:pt x="0" y="0"/>
                </a:lnTo>
                <a:close/>
              </a:path>
            </a:pathLst>
          </a:custGeom>
          <a:blipFill>
            <a:blip r:embed="rId3"/>
            <a:stretch>
              <a:fillRect/>
            </a:stretch>
          </a:blipFill>
        </p:spPr>
        <p:txBody>
          <a:bodyPr/>
          <a:lstStyle/>
          <a:p>
            <a:endParaRPr lang="en-US"/>
          </a:p>
        </p:txBody>
      </p:sp>
      <p:sp>
        <p:nvSpPr>
          <p:cNvPr id="4" name="Freeform 4"/>
          <p:cNvSpPr/>
          <p:nvPr/>
        </p:nvSpPr>
        <p:spPr>
          <a:xfrm>
            <a:off x="16601295" y="8336645"/>
            <a:ext cx="2815587" cy="2748717"/>
          </a:xfrm>
          <a:custGeom>
            <a:avLst/>
            <a:gdLst/>
            <a:ahLst/>
            <a:cxnLst/>
            <a:rect l="l" t="t" r="r" b="b"/>
            <a:pathLst>
              <a:path w="2815587" h="2748717">
                <a:moveTo>
                  <a:pt x="0" y="0"/>
                </a:moveTo>
                <a:lnTo>
                  <a:pt x="2815587" y="0"/>
                </a:lnTo>
                <a:lnTo>
                  <a:pt x="2815587" y="2748717"/>
                </a:lnTo>
                <a:lnTo>
                  <a:pt x="0" y="2748717"/>
                </a:lnTo>
                <a:lnTo>
                  <a:pt x="0" y="0"/>
                </a:lnTo>
                <a:close/>
              </a:path>
            </a:pathLst>
          </a:custGeom>
          <a:blipFill>
            <a:blip r:embed="rId4"/>
            <a:stretch>
              <a:fillRect/>
            </a:stretch>
          </a:blipFill>
        </p:spPr>
        <p:txBody>
          <a:bodyPr/>
          <a:lstStyle/>
          <a:p>
            <a:endParaRPr lang="en-US"/>
          </a:p>
        </p:txBody>
      </p:sp>
      <p:sp>
        <p:nvSpPr>
          <p:cNvPr id="5" name="Freeform 5"/>
          <p:cNvSpPr/>
          <p:nvPr/>
        </p:nvSpPr>
        <p:spPr>
          <a:xfrm rot="-328903">
            <a:off x="-928295" y="478165"/>
            <a:ext cx="2425093" cy="1636938"/>
          </a:xfrm>
          <a:custGeom>
            <a:avLst/>
            <a:gdLst/>
            <a:ahLst/>
            <a:cxnLst/>
            <a:rect l="l" t="t" r="r" b="b"/>
            <a:pathLst>
              <a:path w="2425093" h="1636938">
                <a:moveTo>
                  <a:pt x="0" y="0"/>
                </a:moveTo>
                <a:lnTo>
                  <a:pt x="2425092" y="0"/>
                </a:lnTo>
                <a:lnTo>
                  <a:pt x="2425092" y="1636937"/>
                </a:lnTo>
                <a:lnTo>
                  <a:pt x="0" y="1636937"/>
                </a:lnTo>
                <a:lnTo>
                  <a:pt x="0" y="0"/>
                </a:lnTo>
                <a:close/>
              </a:path>
            </a:pathLst>
          </a:custGeom>
          <a:blipFill>
            <a:blip r:embed="rId5"/>
            <a:stretch>
              <a:fillRect/>
            </a:stretch>
          </a:blipFill>
        </p:spPr>
        <p:txBody>
          <a:bodyPr/>
          <a:lstStyle/>
          <a:p>
            <a:endParaRPr lang="en-US"/>
          </a:p>
        </p:txBody>
      </p:sp>
      <p:sp>
        <p:nvSpPr>
          <p:cNvPr id="6" name="Freeform 6"/>
          <p:cNvSpPr/>
          <p:nvPr/>
        </p:nvSpPr>
        <p:spPr>
          <a:xfrm rot="2529081">
            <a:off x="7732178" y="9464600"/>
            <a:ext cx="2189418" cy="1644800"/>
          </a:xfrm>
          <a:custGeom>
            <a:avLst/>
            <a:gdLst/>
            <a:ahLst/>
            <a:cxnLst/>
            <a:rect l="l" t="t" r="r" b="b"/>
            <a:pathLst>
              <a:path w="2189418" h="1644800">
                <a:moveTo>
                  <a:pt x="0" y="0"/>
                </a:moveTo>
                <a:lnTo>
                  <a:pt x="2189417" y="0"/>
                </a:lnTo>
                <a:lnTo>
                  <a:pt x="2189417" y="1644800"/>
                </a:lnTo>
                <a:lnTo>
                  <a:pt x="0" y="1644800"/>
                </a:lnTo>
                <a:lnTo>
                  <a:pt x="0" y="0"/>
                </a:lnTo>
                <a:close/>
              </a:path>
            </a:pathLst>
          </a:custGeom>
          <a:blipFill>
            <a:blip r:embed="rId6"/>
            <a:stretch>
              <a:fillRect/>
            </a:stretch>
          </a:blipFill>
        </p:spPr>
        <p:txBody>
          <a:bodyPr/>
          <a:lstStyle/>
          <a:p>
            <a:endParaRPr lang="en-US"/>
          </a:p>
        </p:txBody>
      </p:sp>
      <p:sp>
        <p:nvSpPr>
          <p:cNvPr id="7" name="Freeform 7"/>
          <p:cNvSpPr/>
          <p:nvPr/>
        </p:nvSpPr>
        <p:spPr>
          <a:xfrm rot="220752">
            <a:off x="14945376" y="-590384"/>
            <a:ext cx="2428974" cy="2425938"/>
          </a:xfrm>
          <a:custGeom>
            <a:avLst/>
            <a:gdLst/>
            <a:ahLst/>
            <a:cxnLst/>
            <a:rect l="l" t="t" r="r" b="b"/>
            <a:pathLst>
              <a:path w="2428974" h="2425938">
                <a:moveTo>
                  <a:pt x="0" y="0"/>
                </a:moveTo>
                <a:lnTo>
                  <a:pt x="2428974" y="0"/>
                </a:lnTo>
                <a:lnTo>
                  <a:pt x="2428974" y="2425938"/>
                </a:lnTo>
                <a:lnTo>
                  <a:pt x="0" y="2425938"/>
                </a:lnTo>
                <a:lnTo>
                  <a:pt x="0" y="0"/>
                </a:lnTo>
                <a:close/>
              </a:path>
            </a:pathLst>
          </a:custGeom>
          <a:blipFill>
            <a:blip r:embed="rId7"/>
            <a:stretch>
              <a:fillRect/>
            </a:stretch>
          </a:blipFill>
        </p:spPr>
        <p:txBody>
          <a:bodyPr/>
          <a:lstStyle/>
          <a:p>
            <a:endParaRPr lang="en-US"/>
          </a:p>
        </p:txBody>
      </p:sp>
      <p:grpSp>
        <p:nvGrpSpPr>
          <p:cNvPr id="8" name="Group 8"/>
          <p:cNvGrpSpPr/>
          <p:nvPr/>
        </p:nvGrpSpPr>
        <p:grpSpPr>
          <a:xfrm>
            <a:off x="4391331" y="366075"/>
            <a:ext cx="10165382" cy="1999726"/>
            <a:chOff x="0" y="0"/>
            <a:chExt cx="2677302" cy="526677"/>
          </a:xfrm>
        </p:grpSpPr>
        <p:sp>
          <p:nvSpPr>
            <p:cNvPr id="9" name="Freeform 9"/>
            <p:cNvSpPr/>
            <p:nvPr/>
          </p:nvSpPr>
          <p:spPr>
            <a:xfrm>
              <a:off x="0" y="0"/>
              <a:ext cx="2677302" cy="526677"/>
            </a:xfrm>
            <a:custGeom>
              <a:avLst/>
              <a:gdLst/>
              <a:ahLst/>
              <a:cxnLst/>
              <a:rect l="l" t="t" r="r" b="b"/>
              <a:pathLst>
                <a:path w="2677302" h="526677">
                  <a:moveTo>
                    <a:pt x="68544" y="0"/>
                  </a:moveTo>
                  <a:lnTo>
                    <a:pt x="2608758" y="0"/>
                  </a:lnTo>
                  <a:cubicBezTo>
                    <a:pt x="2646614" y="0"/>
                    <a:pt x="2677302" y="30688"/>
                    <a:pt x="2677302" y="68544"/>
                  </a:cubicBezTo>
                  <a:lnTo>
                    <a:pt x="2677302" y="458133"/>
                  </a:lnTo>
                  <a:cubicBezTo>
                    <a:pt x="2677302" y="495989"/>
                    <a:pt x="2646614" y="526677"/>
                    <a:pt x="2608758" y="526677"/>
                  </a:cubicBezTo>
                  <a:lnTo>
                    <a:pt x="68544" y="526677"/>
                  </a:lnTo>
                  <a:cubicBezTo>
                    <a:pt x="30688" y="526677"/>
                    <a:pt x="0" y="495989"/>
                    <a:pt x="0" y="458133"/>
                  </a:cubicBezTo>
                  <a:lnTo>
                    <a:pt x="0" y="68544"/>
                  </a:lnTo>
                  <a:cubicBezTo>
                    <a:pt x="0" y="30688"/>
                    <a:pt x="30688" y="0"/>
                    <a:pt x="68544" y="0"/>
                  </a:cubicBezTo>
                  <a:close/>
                </a:path>
              </a:pathLst>
            </a:custGeom>
            <a:solidFill>
              <a:srgbClr val="FFE2EC"/>
            </a:solidFill>
          </p:spPr>
          <p:txBody>
            <a:bodyPr/>
            <a:lstStyle/>
            <a:p>
              <a:endParaRPr lang="en-US"/>
            </a:p>
          </p:txBody>
        </p:sp>
        <p:sp>
          <p:nvSpPr>
            <p:cNvPr id="10" name="TextBox 10"/>
            <p:cNvSpPr txBox="1"/>
            <p:nvPr/>
          </p:nvSpPr>
          <p:spPr>
            <a:xfrm>
              <a:off x="0" y="-171450"/>
              <a:ext cx="2677302" cy="698127"/>
            </a:xfrm>
            <a:prstGeom prst="rect">
              <a:avLst/>
            </a:prstGeom>
          </p:spPr>
          <p:txBody>
            <a:bodyPr lIns="50800" tIns="50800" rIns="50800" bIns="50800" rtlCol="0" anchor="ctr"/>
            <a:lstStyle/>
            <a:p>
              <a:pPr algn="ctr">
                <a:lnSpc>
                  <a:spcPts val="4793"/>
                </a:lnSpc>
              </a:pPr>
              <a:endParaRPr/>
            </a:p>
          </p:txBody>
        </p:sp>
      </p:grpSp>
      <p:sp>
        <p:nvSpPr>
          <p:cNvPr id="11" name="Freeform 11"/>
          <p:cNvSpPr/>
          <p:nvPr/>
        </p:nvSpPr>
        <p:spPr>
          <a:xfrm flipH="1">
            <a:off x="3144645" y="-860368"/>
            <a:ext cx="1891432" cy="1889068"/>
          </a:xfrm>
          <a:custGeom>
            <a:avLst/>
            <a:gdLst/>
            <a:ahLst/>
            <a:cxnLst/>
            <a:rect l="l" t="t" r="r" b="b"/>
            <a:pathLst>
              <a:path w="1891432" h="1889068">
                <a:moveTo>
                  <a:pt x="1891432" y="0"/>
                </a:moveTo>
                <a:lnTo>
                  <a:pt x="0" y="0"/>
                </a:lnTo>
                <a:lnTo>
                  <a:pt x="0" y="1889068"/>
                </a:lnTo>
                <a:lnTo>
                  <a:pt x="1891432" y="1889068"/>
                </a:lnTo>
                <a:lnTo>
                  <a:pt x="1891432" y="0"/>
                </a:lnTo>
                <a:close/>
              </a:path>
            </a:pathLst>
          </a:custGeom>
          <a:blipFill>
            <a:blip r:embed="rId8"/>
            <a:stretch>
              <a:fillRect/>
            </a:stretch>
          </a:blipFill>
        </p:spPr>
        <p:txBody>
          <a:bodyPr/>
          <a:lstStyle/>
          <a:p>
            <a:endParaRPr lang="en-US"/>
          </a:p>
        </p:txBody>
      </p:sp>
      <p:sp>
        <p:nvSpPr>
          <p:cNvPr id="12" name="Freeform 12"/>
          <p:cNvSpPr/>
          <p:nvPr/>
        </p:nvSpPr>
        <p:spPr>
          <a:xfrm>
            <a:off x="575653" y="2871929"/>
            <a:ext cx="2651142" cy="3923704"/>
          </a:xfrm>
          <a:custGeom>
            <a:avLst/>
            <a:gdLst/>
            <a:ahLst/>
            <a:cxnLst/>
            <a:rect l="l" t="t" r="r" b="b"/>
            <a:pathLst>
              <a:path w="2651142" h="3923704">
                <a:moveTo>
                  <a:pt x="0" y="0"/>
                </a:moveTo>
                <a:lnTo>
                  <a:pt x="2651142" y="0"/>
                </a:lnTo>
                <a:lnTo>
                  <a:pt x="2651142" y="3923705"/>
                </a:lnTo>
                <a:lnTo>
                  <a:pt x="0" y="3923705"/>
                </a:lnTo>
                <a:lnTo>
                  <a:pt x="0" y="0"/>
                </a:lnTo>
                <a:close/>
              </a:path>
            </a:pathLst>
          </a:custGeom>
          <a:blipFill>
            <a:blip r:embed="rId2"/>
            <a:stretch>
              <a:fillRect r="-147699"/>
            </a:stretch>
          </a:blipFill>
        </p:spPr>
        <p:txBody>
          <a:bodyPr/>
          <a:lstStyle/>
          <a:p>
            <a:endParaRPr lang="en-US"/>
          </a:p>
        </p:txBody>
      </p:sp>
      <p:sp>
        <p:nvSpPr>
          <p:cNvPr id="13" name="Freeform 13"/>
          <p:cNvSpPr/>
          <p:nvPr/>
        </p:nvSpPr>
        <p:spPr>
          <a:xfrm>
            <a:off x="3616743" y="3337071"/>
            <a:ext cx="10674681" cy="3010177"/>
          </a:xfrm>
          <a:custGeom>
            <a:avLst/>
            <a:gdLst/>
            <a:ahLst/>
            <a:cxnLst/>
            <a:rect l="l" t="t" r="r" b="b"/>
            <a:pathLst>
              <a:path w="10674681" h="3010177">
                <a:moveTo>
                  <a:pt x="0" y="0"/>
                </a:moveTo>
                <a:lnTo>
                  <a:pt x="10674680" y="0"/>
                </a:lnTo>
                <a:lnTo>
                  <a:pt x="10674680" y="3010178"/>
                </a:lnTo>
                <a:lnTo>
                  <a:pt x="0" y="3010178"/>
                </a:lnTo>
                <a:lnTo>
                  <a:pt x="0" y="0"/>
                </a:lnTo>
                <a:close/>
              </a:path>
            </a:pathLst>
          </a:custGeom>
          <a:blipFill>
            <a:blip r:embed="rId9"/>
            <a:stretch>
              <a:fillRect t="-12148"/>
            </a:stretch>
          </a:blipFill>
        </p:spPr>
        <p:txBody>
          <a:bodyPr/>
          <a:lstStyle/>
          <a:p>
            <a:endParaRPr lang="en-US"/>
          </a:p>
        </p:txBody>
      </p:sp>
      <p:sp>
        <p:nvSpPr>
          <p:cNvPr id="14" name="TextBox 14"/>
          <p:cNvSpPr txBox="1"/>
          <p:nvPr/>
        </p:nvSpPr>
        <p:spPr>
          <a:xfrm>
            <a:off x="4818791" y="533857"/>
            <a:ext cx="9349260" cy="1730838"/>
          </a:xfrm>
          <a:prstGeom prst="rect">
            <a:avLst/>
          </a:prstGeom>
        </p:spPr>
        <p:txBody>
          <a:bodyPr lIns="0" tIns="0" rIns="0" bIns="0" rtlCol="0" anchor="t">
            <a:spAutoFit/>
          </a:bodyPr>
          <a:lstStyle/>
          <a:p>
            <a:pPr algn="ctr">
              <a:lnSpc>
                <a:spcPts val="4414"/>
              </a:lnSpc>
            </a:pPr>
            <a:r>
              <a:rPr lang="en-US" sz="4598" spc="-114">
                <a:solidFill>
                  <a:srgbClr val="694AD1"/>
                </a:solidFill>
                <a:latin typeface="Poppins ExtraBold"/>
                <a:ea typeface="Poppins ExtraBold"/>
                <a:cs typeface="Poppins ExtraBold"/>
                <a:sym typeface="Poppins ExtraBold"/>
              </a:rPr>
              <a:t>As we plan Family Engagement events, what time is most convenient for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1021329">
            <a:off x="-279992" y="7389994"/>
            <a:ext cx="2082701" cy="1598473"/>
          </a:xfrm>
          <a:custGeom>
            <a:avLst/>
            <a:gdLst/>
            <a:ahLst/>
            <a:cxnLst/>
            <a:rect l="l" t="t" r="r" b="b"/>
            <a:pathLst>
              <a:path w="2082701" h="1598473">
                <a:moveTo>
                  <a:pt x="0" y="0"/>
                </a:moveTo>
                <a:lnTo>
                  <a:pt x="2082701" y="0"/>
                </a:lnTo>
                <a:lnTo>
                  <a:pt x="2082701" y="1598473"/>
                </a:lnTo>
                <a:lnTo>
                  <a:pt x="0" y="1598473"/>
                </a:lnTo>
                <a:lnTo>
                  <a:pt x="0" y="0"/>
                </a:lnTo>
                <a:close/>
              </a:path>
            </a:pathLst>
          </a:custGeom>
          <a:blipFill>
            <a:blip r:embed="rId2"/>
            <a:stretch>
              <a:fillRect/>
            </a:stretch>
          </a:blipFill>
        </p:spPr>
        <p:txBody>
          <a:bodyPr/>
          <a:lstStyle/>
          <a:p>
            <a:endParaRPr lang="en-US"/>
          </a:p>
        </p:txBody>
      </p:sp>
      <p:sp>
        <p:nvSpPr>
          <p:cNvPr id="3" name="Freeform 3"/>
          <p:cNvSpPr/>
          <p:nvPr/>
        </p:nvSpPr>
        <p:spPr>
          <a:xfrm>
            <a:off x="16601295" y="8336645"/>
            <a:ext cx="2815587" cy="2748717"/>
          </a:xfrm>
          <a:custGeom>
            <a:avLst/>
            <a:gdLst/>
            <a:ahLst/>
            <a:cxnLst/>
            <a:rect l="l" t="t" r="r" b="b"/>
            <a:pathLst>
              <a:path w="2815587" h="2748717">
                <a:moveTo>
                  <a:pt x="0" y="0"/>
                </a:moveTo>
                <a:lnTo>
                  <a:pt x="2815587" y="0"/>
                </a:lnTo>
                <a:lnTo>
                  <a:pt x="2815587" y="2748717"/>
                </a:lnTo>
                <a:lnTo>
                  <a:pt x="0" y="2748717"/>
                </a:lnTo>
                <a:lnTo>
                  <a:pt x="0" y="0"/>
                </a:lnTo>
                <a:close/>
              </a:path>
            </a:pathLst>
          </a:custGeom>
          <a:blipFill>
            <a:blip r:embed="rId3"/>
            <a:stretch>
              <a:fillRect/>
            </a:stretch>
          </a:blipFill>
        </p:spPr>
        <p:txBody>
          <a:bodyPr/>
          <a:lstStyle/>
          <a:p>
            <a:endParaRPr lang="en-US"/>
          </a:p>
        </p:txBody>
      </p:sp>
      <p:sp>
        <p:nvSpPr>
          <p:cNvPr id="4" name="Freeform 4"/>
          <p:cNvSpPr/>
          <p:nvPr/>
        </p:nvSpPr>
        <p:spPr>
          <a:xfrm rot="-328903">
            <a:off x="-692381" y="366797"/>
            <a:ext cx="2425093" cy="1636938"/>
          </a:xfrm>
          <a:custGeom>
            <a:avLst/>
            <a:gdLst/>
            <a:ahLst/>
            <a:cxnLst/>
            <a:rect l="l" t="t" r="r" b="b"/>
            <a:pathLst>
              <a:path w="2425093" h="1636938">
                <a:moveTo>
                  <a:pt x="0" y="0"/>
                </a:moveTo>
                <a:lnTo>
                  <a:pt x="2425093" y="0"/>
                </a:lnTo>
                <a:lnTo>
                  <a:pt x="2425093" y="1636937"/>
                </a:lnTo>
                <a:lnTo>
                  <a:pt x="0" y="1636937"/>
                </a:lnTo>
                <a:lnTo>
                  <a:pt x="0" y="0"/>
                </a:lnTo>
                <a:close/>
              </a:path>
            </a:pathLst>
          </a:custGeom>
          <a:blipFill>
            <a:blip r:embed="rId4"/>
            <a:stretch>
              <a:fillRect/>
            </a:stretch>
          </a:blipFill>
        </p:spPr>
        <p:txBody>
          <a:bodyPr/>
          <a:lstStyle/>
          <a:p>
            <a:endParaRPr lang="en-US"/>
          </a:p>
        </p:txBody>
      </p:sp>
      <p:sp>
        <p:nvSpPr>
          <p:cNvPr id="5" name="Freeform 5"/>
          <p:cNvSpPr/>
          <p:nvPr/>
        </p:nvSpPr>
        <p:spPr>
          <a:xfrm rot="2529081">
            <a:off x="7961561" y="9398693"/>
            <a:ext cx="2364878" cy="1776615"/>
          </a:xfrm>
          <a:custGeom>
            <a:avLst/>
            <a:gdLst/>
            <a:ahLst/>
            <a:cxnLst/>
            <a:rect l="l" t="t" r="r" b="b"/>
            <a:pathLst>
              <a:path w="2364878" h="1776615">
                <a:moveTo>
                  <a:pt x="0" y="0"/>
                </a:moveTo>
                <a:lnTo>
                  <a:pt x="2364878" y="0"/>
                </a:lnTo>
                <a:lnTo>
                  <a:pt x="2364878" y="1776614"/>
                </a:lnTo>
                <a:lnTo>
                  <a:pt x="0" y="1776614"/>
                </a:lnTo>
                <a:lnTo>
                  <a:pt x="0" y="0"/>
                </a:lnTo>
                <a:close/>
              </a:path>
            </a:pathLst>
          </a:custGeom>
          <a:blipFill>
            <a:blip r:embed="rId5"/>
            <a:stretch>
              <a:fillRect/>
            </a:stretch>
          </a:blipFill>
        </p:spPr>
        <p:txBody>
          <a:bodyPr/>
          <a:lstStyle/>
          <a:p>
            <a:endParaRPr lang="en-US"/>
          </a:p>
        </p:txBody>
      </p:sp>
      <p:sp>
        <p:nvSpPr>
          <p:cNvPr id="6" name="Freeform 6"/>
          <p:cNvSpPr/>
          <p:nvPr/>
        </p:nvSpPr>
        <p:spPr>
          <a:xfrm rot="220752">
            <a:off x="17334633" y="1014223"/>
            <a:ext cx="2428974" cy="2425938"/>
          </a:xfrm>
          <a:custGeom>
            <a:avLst/>
            <a:gdLst/>
            <a:ahLst/>
            <a:cxnLst/>
            <a:rect l="l" t="t" r="r" b="b"/>
            <a:pathLst>
              <a:path w="2428974" h="2425938">
                <a:moveTo>
                  <a:pt x="0" y="0"/>
                </a:moveTo>
                <a:lnTo>
                  <a:pt x="2428975" y="0"/>
                </a:lnTo>
                <a:lnTo>
                  <a:pt x="2428975" y="2425938"/>
                </a:lnTo>
                <a:lnTo>
                  <a:pt x="0" y="2425938"/>
                </a:lnTo>
                <a:lnTo>
                  <a:pt x="0" y="0"/>
                </a:lnTo>
                <a:close/>
              </a:path>
            </a:pathLst>
          </a:custGeom>
          <a:blipFill>
            <a:blip r:embed="rId6"/>
            <a:stretch>
              <a:fillRect/>
            </a:stretch>
          </a:blipFill>
        </p:spPr>
        <p:txBody>
          <a:bodyPr/>
          <a:lstStyle/>
          <a:p>
            <a:endParaRPr lang="en-US"/>
          </a:p>
        </p:txBody>
      </p:sp>
      <p:sp>
        <p:nvSpPr>
          <p:cNvPr id="7" name="Freeform 7"/>
          <p:cNvSpPr/>
          <p:nvPr/>
        </p:nvSpPr>
        <p:spPr>
          <a:xfrm>
            <a:off x="12019614" y="5182316"/>
            <a:ext cx="5060018" cy="5104684"/>
          </a:xfrm>
          <a:custGeom>
            <a:avLst/>
            <a:gdLst/>
            <a:ahLst/>
            <a:cxnLst/>
            <a:rect l="l" t="t" r="r" b="b"/>
            <a:pathLst>
              <a:path w="5060018" h="5104684">
                <a:moveTo>
                  <a:pt x="0" y="0"/>
                </a:moveTo>
                <a:lnTo>
                  <a:pt x="5060018" y="0"/>
                </a:lnTo>
                <a:lnTo>
                  <a:pt x="5060018" y="5104684"/>
                </a:lnTo>
                <a:lnTo>
                  <a:pt x="0" y="5104684"/>
                </a:lnTo>
                <a:lnTo>
                  <a:pt x="0" y="0"/>
                </a:lnTo>
                <a:close/>
              </a:path>
            </a:pathLst>
          </a:custGeom>
          <a:blipFill>
            <a:blip r:embed="rId7"/>
            <a:stretch>
              <a:fillRect/>
            </a:stretch>
          </a:blipFill>
        </p:spPr>
        <p:txBody>
          <a:bodyPr/>
          <a:lstStyle/>
          <a:p>
            <a:endParaRPr lang="en-US"/>
          </a:p>
        </p:txBody>
      </p:sp>
      <p:sp>
        <p:nvSpPr>
          <p:cNvPr id="8" name="Freeform 8"/>
          <p:cNvSpPr/>
          <p:nvPr/>
        </p:nvSpPr>
        <p:spPr>
          <a:xfrm flipH="1">
            <a:off x="15367868" y="-587499"/>
            <a:ext cx="1891432" cy="1889068"/>
          </a:xfrm>
          <a:custGeom>
            <a:avLst/>
            <a:gdLst/>
            <a:ahLst/>
            <a:cxnLst/>
            <a:rect l="l" t="t" r="r" b="b"/>
            <a:pathLst>
              <a:path w="1891432" h="1889068">
                <a:moveTo>
                  <a:pt x="1891432" y="0"/>
                </a:moveTo>
                <a:lnTo>
                  <a:pt x="0" y="0"/>
                </a:lnTo>
                <a:lnTo>
                  <a:pt x="0" y="1889068"/>
                </a:lnTo>
                <a:lnTo>
                  <a:pt x="1891432" y="1889068"/>
                </a:lnTo>
                <a:lnTo>
                  <a:pt x="1891432" y="0"/>
                </a:lnTo>
                <a:close/>
              </a:path>
            </a:pathLst>
          </a:custGeom>
          <a:blipFill>
            <a:blip r:embed="rId8"/>
            <a:stretch>
              <a:fillRect/>
            </a:stretch>
          </a:blipFill>
        </p:spPr>
        <p:txBody>
          <a:bodyPr/>
          <a:lstStyle/>
          <a:p>
            <a:endParaRPr lang="en-US"/>
          </a:p>
        </p:txBody>
      </p:sp>
      <p:grpSp>
        <p:nvGrpSpPr>
          <p:cNvPr id="9" name="Group 9"/>
          <p:cNvGrpSpPr/>
          <p:nvPr/>
        </p:nvGrpSpPr>
        <p:grpSpPr>
          <a:xfrm>
            <a:off x="3576744" y="311858"/>
            <a:ext cx="11134511" cy="3215991"/>
            <a:chOff x="0" y="0"/>
            <a:chExt cx="2932546" cy="847010"/>
          </a:xfrm>
        </p:grpSpPr>
        <p:sp>
          <p:nvSpPr>
            <p:cNvPr id="10" name="Freeform 10"/>
            <p:cNvSpPr/>
            <p:nvPr/>
          </p:nvSpPr>
          <p:spPr>
            <a:xfrm>
              <a:off x="0" y="0"/>
              <a:ext cx="2932546" cy="847010"/>
            </a:xfrm>
            <a:custGeom>
              <a:avLst/>
              <a:gdLst/>
              <a:ahLst/>
              <a:cxnLst/>
              <a:rect l="l" t="t" r="r" b="b"/>
              <a:pathLst>
                <a:path w="2932546" h="847010">
                  <a:moveTo>
                    <a:pt x="62578" y="0"/>
                  </a:moveTo>
                  <a:lnTo>
                    <a:pt x="2869968" y="0"/>
                  </a:lnTo>
                  <a:cubicBezTo>
                    <a:pt x="2886565" y="0"/>
                    <a:pt x="2902482" y="6593"/>
                    <a:pt x="2914218" y="18329"/>
                  </a:cubicBezTo>
                  <a:cubicBezTo>
                    <a:pt x="2925953" y="30064"/>
                    <a:pt x="2932546" y="45981"/>
                    <a:pt x="2932546" y="62578"/>
                  </a:cubicBezTo>
                  <a:lnTo>
                    <a:pt x="2932546" y="784432"/>
                  </a:lnTo>
                  <a:cubicBezTo>
                    <a:pt x="2932546" y="801029"/>
                    <a:pt x="2925953" y="816946"/>
                    <a:pt x="2914218" y="828681"/>
                  </a:cubicBezTo>
                  <a:cubicBezTo>
                    <a:pt x="2902482" y="840417"/>
                    <a:pt x="2886565" y="847010"/>
                    <a:pt x="2869968" y="847010"/>
                  </a:cubicBezTo>
                  <a:lnTo>
                    <a:pt x="62578" y="847010"/>
                  </a:lnTo>
                  <a:cubicBezTo>
                    <a:pt x="28017" y="847010"/>
                    <a:pt x="0" y="818993"/>
                    <a:pt x="0" y="784432"/>
                  </a:cubicBezTo>
                  <a:lnTo>
                    <a:pt x="0" y="62578"/>
                  </a:lnTo>
                  <a:cubicBezTo>
                    <a:pt x="0" y="45981"/>
                    <a:pt x="6593" y="30064"/>
                    <a:pt x="18329" y="18329"/>
                  </a:cubicBezTo>
                  <a:cubicBezTo>
                    <a:pt x="30064" y="6593"/>
                    <a:pt x="45981" y="0"/>
                    <a:pt x="62578" y="0"/>
                  </a:cubicBezTo>
                  <a:close/>
                </a:path>
              </a:pathLst>
            </a:custGeom>
            <a:solidFill>
              <a:srgbClr val="FFE2EC"/>
            </a:solidFill>
          </p:spPr>
          <p:txBody>
            <a:bodyPr/>
            <a:lstStyle/>
            <a:p>
              <a:endParaRPr lang="en-US"/>
            </a:p>
          </p:txBody>
        </p:sp>
        <p:sp>
          <p:nvSpPr>
            <p:cNvPr id="11" name="TextBox 11"/>
            <p:cNvSpPr txBox="1"/>
            <p:nvPr/>
          </p:nvSpPr>
          <p:spPr>
            <a:xfrm>
              <a:off x="0" y="-171450"/>
              <a:ext cx="2932546" cy="1018460"/>
            </a:xfrm>
            <a:prstGeom prst="rect">
              <a:avLst/>
            </a:prstGeom>
          </p:spPr>
          <p:txBody>
            <a:bodyPr lIns="50800" tIns="50800" rIns="50800" bIns="50800" rtlCol="0" anchor="ctr"/>
            <a:lstStyle/>
            <a:p>
              <a:pPr algn="ctr">
                <a:lnSpc>
                  <a:spcPts val="4793"/>
                </a:lnSpc>
              </a:pPr>
              <a:endParaRPr/>
            </a:p>
          </p:txBody>
        </p:sp>
      </p:grpSp>
      <p:sp>
        <p:nvSpPr>
          <p:cNvPr id="12" name="Freeform 12"/>
          <p:cNvSpPr/>
          <p:nvPr/>
        </p:nvSpPr>
        <p:spPr>
          <a:xfrm>
            <a:off x="3409997" y="3913976"/>
            <a:ext cx="11301259" cy="3103840"/>
          </a:xfrm>
          <a:custGeom>
            <a:avLst/>
            <a:gdLst/>
            <a:ahLst/>
            <a:cxnLst/>
            <a:rect l="l" t="t" r="r" b="b"/>
            <a:pathLst>
              <a:path w="11301259" h="3103840">
                <a:moveTo>
                  <a:pt x="0" y="0"/>
                </a:moveTo>
                <a:lnTo>
                  <a:pt x="11301259" y="0"/>
                </a:lnTo>
                <a:lnTo>
                  <a:pt x="11301259" y="3103840"/>
                </a:lnTo>
                <a:lnTo>
                  <a:pt x="0" y="3103840"/>
                </a:lnTo>
                <a:lnTo>
                  <a:pt x="0" y="0"/>
                </a:lnTo>
                <a:close/>
              </a:path>
            </a:pathLst>
          </a:custGeom>
          <a:blipFill>
            <a:blip r:embed="rId9"/>
            <a:stretch>
              <a:fillRect t="-33808"/>
            </a:stretch>
          </a:blipFill>
        </p:spPr>
        <p:txBody>
          <a:bodyPr/>
          <a:lstStyle/>
          <a:p>
            <a:endParaRPr lang="en-US"/>
          </a:p>
        </p:txBody>
      </p:sp>
      <p:sp>
        <p:nvSpPr>
          <p:cNvPr id="13" name="TextBox 13"/>
          <p:cNvSpPr txBox="1"/>
          <p:nvPr/>
        </p:nvSpPr>
        <p:spPr>
          <a:xfrm>
            <a:off x="3891697" y="461810"/>
            <a:ext cx="10504606" cy="3110935"/>
          </a:xfrm>
          <a:prstGeom prst="rect">
            <a:avLst/>
          </a:prstGeom>
        </p:spPr>
        <p:txBody>
          <a:bodyPr lIns="0" tIns="0" rIns="0" bIns="0" rtlCol="0" anchor="t">
            <a:spAutoFit/>
          </a:bodyPr>
          <a:lstStyle/>
          <a:p>
            <a:pPr algn="ctr">
              <a:lnSpc>
                <a:spcPts val="4008"/>
              </a:lnSpc>
            </a:pPr>
            <a:r>
              <a:rPr lang="en-US" sz="4175" spc="-104">
                <a:solidFill>
                  <a:srgbClr val="694AD1"/>
                </a:solidFill>
                <a:latin typeface="Poppins ExtraBold"/>
                <a:ea typeface="Poppins ExtraBold"/>
                <a:cs typeface="Poppins ExtraBold"/>
                <a:sym typeface="Poppins ExtraBold"/>
              </a:rPr>
              <a:t>Our school receives Title I federal funds to support families and guardians with their child's education. With 1 being the highest, rank the following statements in order you believe we should spend the funds.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2391727" flipH="1" flipV="1">
            <a:off x="7935361" y="9045747"/>
            <a:ext cx="2023397" cy="1552957"/>
          </a:xfrm>
          <a:custGeom>
            <a:avLst/>
            <a:gdLst/>
            <a:ahLst/>
            <a:cxnLst/>
            <a:rect l="l" t="t" r="r" b="b"/>
            <a:pathLst>
              <a:path w="2023397" h="1552957">
                <a:moveTo>
                  <a:pt x="2023397" y="1552958"/>
                </a:moveTo>
                <a:lnTo>
                  <a:pt x="0" y="1552958"/>
                </a:lnTo>
                <a:lnTo>
                  <a:pt x="0" y="0"/>
                </a:lnTo>
                <a:lnTo>
                  <a:pt x="2023397" y="0"/>
                </a:lnTo>
                <a:lnTo>
                  <a:pt x="2023397" y="1552958"/>
                </a:lnTo>
                <a:close/>
              </a:path>
            </a:pathLst>
          </a:custGeom>
          <a:blipFill>
            <a:blip r:embed="rId2"/>
            <a:stretch>
              <a:fillRect/>
            </a:stretch>
          </a:blipFill>
        </p:spPr>
        <p:txBody>
          <a:bodyPr/>
          <a:lstStyle/>
          <a:p>
            <a:endParaRPr lang="en-US"/>
          </a:p>
        </p:txBody>
      </p:sp>
      <p:sp>
        <p:nvSpPr>
          <p:cNvPr id="3" name="Freeform 3"/>
          <p:cNvSpPr/>
          <p:nvPr/>
        </p:nvSpPr>
        <p:spPr>
          <a:xfrm>
            <a:off x="16740392" y="8111044"/>
            <a:ext cx="2614579" cy="2552483"/>
          </a:xfrm>
          <a:custGeom>
            <a:avLst/>
            <a:gdLst/>
            <a:ahLst/>
            <a:cxnLst/>
            <a:rect l="l" t="t" r="r" b="b"/>
            <a:pathLst>
              <a:path w="2614579" h="2552483">
                <a:moveTo>
                  <a:pt x="0" y="0"/>
                </a:moveTo>
                <a:lnTo>
                  <a:pt x="2614579" y="0"/>
                </a:lnTo>
                <a:lnTo>
                  <a:pt x="2614579" y="2552483"/>
                </a:lnTo>
                <a:lnTo>
                  <a:pt x="0" y="2552483"/>
                </a:lnTo>
                <a:lnTo>
                  <a:pt x="0" y="0"/>
                </a:lnTo>
                <a:close/>
              </a:path>
            </a:pathLst>
          </a:custGeom>
          <a:blipFill>
            <a:blip r:embed="rId3"/>
            <a:stretch>
              <a:fillRect/>
            </a:stretch>
          </a:blipFill>
        </p:spPr>
        <p:txBody>
          <a:bodyPr/>
          <a:lstStyle/>
          <a:p>
            <a:endParaRPr lang="en-US"/>
          </a:p>
        </p:txBody>
      </p:sp>
      <p:sp>
        <p:nvSpPr>
          <p:cNvPr id="4" name="Freeform 4"/>
          <p:cNvSpPr/>
          <p:nvPr/>
        </p:nvSpPr>
        <p:spPr>
          <a:xfrm rot="506087" flipV="1">
            <a:off x="-50454" y="7950573"/>
            <a:ext cx="1670823" cy="1647849"/>
          </a:xfrm>
          <a:custGeom>
            <a:avLst/>
            <a:gdLst/>
            <a:ahLst/>
            <a:cxnLst/>
            <a:rect l="l" t="t" r="r" b="b"/>
            <a:pathLst>
              <a:path w="1670823" h="1647849">
                <a:moveTo>
                  <a:pt x="0" y="1647849"/>
                </a:moveTo>
                <a:lnTo>
                  <a:pt x="1670823" y="1647849"/>
                </a:lnTo>
                <a:lnTo>
                  <a:pt x="1670823" y="0"/>
                </a:lnTo>
                <a:lnTo>
                  <a:pt x="0" y="0"/>
                </a:lnTo>
                <a:lnTo>
                  <a:pt x="0" y="1647849"/>
                </a:lnTo>
                <a:close/>
              </a:path>
            </a:pathLst>
          </a:custGeom>
          <a:blipFill>
            <a:blip r:embed="rId4"/>
            <a:stretch>
              <a:fillRect/>
            </a:stretch>
          </a:blipFill>
        </p:spPr>
        <p:txBody>
          <a:bodyPr/>
          <a:lstStyle/>
          <a:p>
            <a:endParaRPr lang="en-US"/>
          </a:p>
        </p:txBody>
      </p:sp>
      <p:sp>
        <p:nvSpPr>
          <p:cNvPr id="5" name="Freeform 5"/>
          <p:cNvSpPr/>
          <p:nvPr/>
        </p:nvSpPr>
        <p:spPr>
          <a:xfrm rot="220752">
            <a:off x="16816745" y="497495"/>
            <a:ext cx="2461872" cy="2458795"/>
          </a:xfrm>
          <a:custGeom>
            <a:avLst/>
            <a:gdLst/>
            <a:ahLst/>
            <a:cxnLst/>
            <a:rect l="l" t="t" r="r" b="b"/>
            <a:pathLst>
              <a:path w="2461872" h="2458795">
                <a:moveTo>
                  <a:pt x="0" y="0"/>
                </a:moveTo>
                <a:lnTo>
                  <a:pt x="2461872" y="0"/>
                </a:lnTo>
                <a:lnTo>
                  <a:pt x="2461872" y="2458795"/>
                </a:lnTo>
                <a:lnTo>
                  <a:pt x="0" y="2458795"/>
                </a:lnTo>
                <a:lnTo>
                  <a:pt x="0" y="0"/>
                </a:lnTo>
                <a:close/>
              </a:path>
            </a:pathLst>
          </a:custGeom>
          <a:blipFill>
            <a:blip r:embed="rId5"/>
            <a:stretch>
              <a:fillRect/>
            </a:stretch>
          </a:blipFill>
        </p:spPr>
        <p:txBody>
          <a:bodyPr/>
          <a:lstStyle/>
          <a:p>
            <a:endParaRPr lang="en-US"/>
          </a:p>
        </p:txBody>
      </p:sp>
      <p:sp>
        <p:nvSpPr>
          <p:cNvPr id="6" name="Freeform 6"/>
          <p:cNvSpPr/>
          <p:nvPr/>
        </p:nvSpPr>
        <p:spPr>
          <a:xfrm>
            <a:off x="-279833" y="722945"/>
            <a:ext cx="2129581" cy="1953891"/>
          </a:xfrm>
          <a:custGeom>
            <a:avLst/>
            <a:gdLst/>
            <a:ahLst/>
            <a:cxnLst/>
            <a:rect l="l" t="t" r="r" b="b"/>
            <a:pathLst>
              <a:path w="2129581" h="1953891">
                <a:moveTo>
                  <a:pt x="0" y="0"/>
                </a:moveTo>
                <a:lnTo>
                  <a:pt x="2129582" y="0"/>
                </a:lnTo>
                <a:lnTo>
                  <a:pt x="2129582" y="1953891"/>
                </a:lnTo>
                <a:lnTo>
                  <a:pt x="0" y="1953891"/>
                </a:lnTo>
                <a:lnTo>
                  <a:pt x="0" y="0"/>
                </a:lnTo>
                <a:close/>
              </a:path>
            </a:pathLst>
          </a:custGeom>
          <a:blipFill>
            <a:blip r:embed="rId6"/>
            <a:stretch>
              <a:fillRect/>
            </a:stretch>
          </a:blipFill>
        </p:spPr>
        <p:txBody>
          <a:bodyPr/>
          <a:lstStyle/>
          <a:p>
            <a:endParaRPr lang="en-US"/>
          </a:p>
        </p:txBody>
      </p:sp>
      <p:sp>
        <p:nvSpPr>
          <p:cNvPr id="7" name="Freeform 7"/>
          <p:cNvSpPr/>
          <p:nvPr/>
        </p:nvSpPr>
        <p:spPr>
          <a:xfrm rot="8992614" flipH="1" flipV="1">
            <a:off x="7782088" y="-687432"/>
            <a:ext cx="2219718" cy="2216944"/>
          </a:xfrm>
          <a:custGeom>
            <a:avLst/>
            <a:gdLst/>
            <a:ahLst/>
            <a:cxnLst/>
            <a:rect l="l" t="t" r="r" b="b"/>
            <a:pathLst>
              <a:path w="2219718" h="2216944">
                <a:moveTo>
                  <a:pt x="2219718" y="2216943"/>
                </a:moveTo>
                <a:lnTo>
                  <a:pt x="0" y="2216943"/>
                </a:lnTo>
                <a:lnTo>
                  <a:pt x="0" y="0"/>
                </a:lnTo>
                <a:lnTo>
                  <a:pt x="2219718" y="0"/>
                </a:lnTo>
                <a:lnTo>
                  <a:pt x="2219718" y="2216943"/>
                </a:lnTo>
                <a:close/>
              </a:path>
            </a:pathLst>
          </a:custGeom>
          <a:blipFill>
            <a:blip r:embed="rId7"/>
            <a:stretch>
              <a:fillRect/>
            </a:stretch>
          </a:blipFill>
        </p:spPr>
        <p:txBody>
          <a:bodyPr/>
          <a:lstStyle/>
          <a:p>
            <a:endParaRPr lang="en-US"/>
          </a:p>
        </p:txBody>
      </p:sp>
      <p:grpSp>
        <p:nvGrpSpPr>
          <p:cNvPr id="8" name="Group 8"/>
          <p:cNvGrpSpPr/>
          <p:nvPr/>
        </p:nvGrpSpPr>
        <p:grpSpPr>
          <a:xfrm>
            <a:off x="2889404" y="1566245"/>
            <a:ext cx="12156429" cy="1864318"/>
            <a:chOff x="0" y="0"/>
            <a:chExt cx="3201693" cy="491014"/>
          </a:xfrm>
        </p:grpSpPr>
        <p:sp>
          <p:nvSpPr>
            <p:cNvPr id="9" name="Freeform 9"/>
            <p:cNvSpPr/>
            <p:nvPr/>
          </p:nvSpPr>
          <p:spPr>
            <a:xfrm>
              <a:off x="0" y="0"/>
              <a:ext cx="3201693" cy="491014"/>
            </a:xfrm>
            <a:custGeom>
              <a:avLst/>
              <a:gdLst/>
              <a:ahLst/>
              <a:cxnLst/>
              <a:rect l="l" t="t" r="r" b="b"/>
              <a:pathLst>
                <a:path w="3201693" h="491014">
                  <a:moveTo>
                    <a:pt x="57317" y="0"/>
                  </a:moveTo>
                  <a:lnTo>
                    <a:pt x="3144376" y="0"/>
                  </a:lnTo>
                  <a:cubicBezTo>
                    <a:pt x="3159578" y="0"/>
                    <a:pt x="3174156" y="6039"/>
                    <a:pt x="3184906" y="16788"/>
                  </a:cubicBezTo>
                  <a:cubicBezTo>
                    <a:pt x="3195655" y="27537"/>
                    <a:pt x="3201693" y="42116"/>
                    <a:pt x="3201693" y="57317"/>
                  </a:cubicBezTo>
                  <a:lnTo>
                    <a:pt x="3201693" y="433697"/>
                  </a:lnTo>
                  <a:cubicBezTo>
                    <a:pt x="3201693" y="465352"/>
                    <a:pt x="3176032" y="491014"/>
                    <a:pt x="3144376" y="491014"/>
                  </a:cubicBezTo>
                  <a:lnTo>
                    <a:pt x="57317" y="491014"/>
                  </a:lnTo>
                  <a:cubicBezTo>
                    <a:pt x="42116" y="491014"/>
                    <a:pt x="27537" y="484975"/>
                    <a:pt x="16788" y="474226"/>
                  </a:cubicBezTo>
                  <a:cubicBezTo>
                    <a:pt x="6039" y="463477"/>
                    <a:pt x="0" y="448898"/>
                    <a:pt x="0" y="433697"/>
                  </a:cubicBezTo>
                  <a:lnTo>
                    <a:pt x="0" y="57317"/>
                  </a:lnTo>
                  <a:cubicBezTo>
                    <a:pt x="0" y="42116"/>
                    <a:pt x="6039" y="27537"/>
                    <a:pt x="16788" y="16788"/>
                  </a:cubicBezTo>
                  <a:cubicBezTo>
                    <a:pt x="27537" y="6039"/>
                    <a:pt x="42116" y="0"/>
                    <a:pt x="57317" y="0"/>
                  </a:cubicBezTo>
                  <a:close/>
                </a:path>
              </a:pathLst>
            </a:custGeom>
            <a:solidFill>
              <a:srgbClr val="FFE2EC"/>
            </a:solidFill>
          </p:spPr>
          <p:txBody>
            <a:bodyPr/>
            <a:lstStyle/>
            <a:p>
              <a:endParaRPr lang="en-US"/>
            </a:p>
          </p:txBody>
        </p:sp>
        <p:sp>
          <p:nvSpPr>
            <p:cNvPr id="10" name="TextBox 10"/>
            <p:cNvSpPr txBox="1"/>
            <p:nvPr/>
          </p:nvSpPr>
          <p:spPr>
            <a:xfrm>
              <a:off x="0" y="-171450"/>
              <a:ext cx="3201693" cy="662464"/>
            </a:xfrm>
            <a:prstGeom prst="rect">
              <a:avLst/>
            </a:prstGeom>
          </p:spPr>
          <p:txBody>
            <a:bodyPr lIns="50800" tIns="50800" rIns="50800" bIns="50800" rtlCol="0" anchor="ctr"/>
            <a:lstStyle/>
            <a:p>
              <a:pPr algn="ctr">
                <a:lnSpc>
                  <a:spcPts val="4793"/>
                </a:lnSpc>
              </a:pPr>
              <a:endParaRPr/>
            </a:p>
          </p:txBody>
        </p:sp>
      </p:grpSp>
      <p:sp>
        <p:nvSpPr>
          <p:cNvPr id="11" name="TextBox 11"/>
          <p:cNvSpPr txBox="1"/>
          <p:nvPr/>
        </p:nvSpPr>
        <p:spPr>
          <a:xfrm>
            <a:off x="3233034" y="1670098"/>
            <a:ext cx="11121893" cy="1685187"/>
          </a:xfrm>
          <a:prstGeom prst="rect">
            <a:avLst/>
          </a:prstGeom>
        </p:spPr>
        <p:txBody>
          <a:bodyPr lIns="0" tIns="0" rIns="0" bIns="0" rtlCol="0" anchor="t">
            <a:spAutoFit/>
          </a:bodyPr>
          <a:lstStyle/>
          <a:p>
            <a:pPr algn="ctr">
              <a:lnSpc>
                <a:spcPts val="2185"/>
              </a:lnSpc>
            </a:pPr>
            <a:r>
              <a:rPr lang="en-US" sz="2276" spc="-56">
                <a:solidFill>
                  <a:srgbClr val="694AD1"/>
                </a:solidFill>
                <a:latin typeface="Poppins ExtraBold"/>
                <a:ea typeface="Poppins ExtraBold"/>
                <a:cs typeface="Poppins ExtraBold"/>
                <a:sym typeface="Poppins ExtraBold"/>
              </a:rPr>
              <a:t>The School-Parent Compact (shared with you at Parent/Teacher Conferences, found on the school website and located in the Parent Resource Center) is a plan of action that outlines what the school, parents, and students need to do to help all students meet state education standards. What academic focus area do you want the school to work on with your child as we plan to write the School-Parent Compact for next year?</a:t>
            </a:r>
          </a:p>
        </p:txBody>
      </p:sp>
      <p:sp>
        <p:nvSpPr>
          <p:cNvPr id="12" name="TextBox 12"/>
          <p:cNvSpPr txBox="1"/>
          <p:nvPr/>
        </p:nvSpPr>
        <p:spPr>
          <a:xfrm>
            <a:off x="1857881" y="3659720"/>
            <a:ext cx="14219475" cy="5210175"/>
          </a:xfrm>
          <a:prstGeom prst="rect">
            <a:avLst/>
          </a:prstGeom>
        </p:spPr>
        <p:txBody>
          <a:bodyPr lIns="0" tIns="0" rIns="0" bIns="0" rtlCol="0" anchor="t">
            <a:spAutoFit/>
          </a:bodyPr>
          <a:lstStyle/>
          <a:p>
            <a:pPr marL="431801" lvl="1" indent="-215900" algn="l">
              <a:lnSpc>
                <a:spcPts val="2400"/>
              </a:lnSpc>
              <a:buFont typeface="Arial"/>
              <a:buChar char="•"/>
            </a:pPr>
            <a:r>
              <a:rPr lang="en-US" sz="2000" b="1" u="sng" spc="34">
                <a:solidFill>
                  <a:srgbClr val="0C6A39"/>
                </a:solidFill>
                <a:latin typeface="Poppins Medium Bold"/>
                <a:ea typeface="Poppins Medium Bold"/>
                <a:cs typeface="Poppins Medium Bold"/>
                <a:sym typeface="Poppins Medium Bold"/>
              </a:rPr>
              <a:t>Effective Communication:</a:t>
            </a:r>
            <a:r>
              <a:rPr lang="en-US" sz="2000" spc="34">
                <a:solidFill>
                  <a:srgbClr val="0C6A39"/>
                </a:solidFill>
                <a:latin typeface="Poppins Medium"/>
                <a:ea typeface="Poppins Medium"/>
                <a:cs typeface="Poppins Medium"/>
                <a:sym typeface="Poppins Medium"/>
              </a:rPr>
              <a:t> Parents appreciate the school's efforts to reach out and communicate with them as equal partners through various methods such as conferences, text messages, emails, phone calls, and meetings.</a:t>
            </a:r>
          </a:p>
          <a:p>
            <a:pPr algn="l">
              <a:lnSpc>
                <a:spcPts val="2400"/>
              </a:lnSpc>
            </a:pPr>
            <a:endParaRPr lang="en-US" sz="2000" spc="34">
              <a:solidFill>
                <a:srgbClr val="0C6A39"/>
              </a:solidFill>
              <a:latin typeface="Poppins Medium"/>
              <a:ea typeface="Poppins Medium"/>
              <a:cs typeface="Poppins Medium"/>
              <a:sym typeface="Poppins Medium"/>
            </a:endParaRPr>
          </a:p>
          <a:p>
            <a:pPr marL="431801" lvl="1" indent="-215900" algn="l">
              <a:lnSpc>
                <a:spcPts val="2400"/>
              </a:lnSpc>
              <a:buFont typeface="Arial"/>
              <a:buChar char="•"/>
            </a:pPr>
            <a:r>
              <a:rPr lang="en-US" sz="2000" b="1" u="sng" spc="34">
                <a:solidFill>
                  <a:srgbClr val="0C6A39"/>
                </a:solidFill>
                <a:latin typeface="Poppins Medium Bold"/>
                <a:ea typeface="Poppins Medium Bold"/>
                <a:cs typeface="Poppins Medium Bold"/>
                <a:sym typeface="Poppins Medium Bold"/>
              </a:rPr>
              <a:t>Parent Engagement Programs:</a:t>
            </a:r>
            <a:r>
              <a:rPr lang="en-US" sz="2000" spc="34">
                <a:solidFill>
                  <a:srgbClr val="0C6A39"/>
                </a:solidFill>
                <a:latin typeface="Poppins Medium"/>
                <a:ea typeface="Poppins Medium"/>
                <a:cs typeface="Poppins Medium"/>
                <a:sym typeface="Poppins Medium"/>
              </a:rPr>
              <a:t> Implementing and coordinating parent engagement programs, activities, and events like family nights, ESOL Community Fair, and conferences are valued by parents.</a:t>
            </a:r>
          </a:p>
          <a:p>
            <a:pPr algn="l">
              <a:lnSpc>
                <a:spcPts val="2400"/>
              </a:lnSpc>
            </a:pPr>
            <a:endParaRPr lang="en-US" sz="2000" spc="34">
              <a:solidFill>
                <a:srgbClr val="0C6A39"/>
              </a:solidFill>
              <a:latin typeface="Poppins Medium"/>
              <a:ea typeface="Poppins Medium"/>
              <a:cs typeface="Poppins Medium"/>
              <a:sym typeface="Poppins Medium"/>
            </a:endParaRPr>
          </a:p>
          <a:p>
            <a:pPr marL="431801" lvl="1" indent="-215900" algn="l">
              <a:lnSpc>
                <a:spcPts val="2400"/>
              </a:lnSpc>
              <a:buFont typeface="Arial"/>
              <a:buChar char="•"/>
            </a:pPr>
            <a:r>
              <a:rPr lang="en-US" sz="2000" b="1" u="sng" spc="34">
                <a:solidFill>
                  <a:srgbClr val="0C6A39"/>
                </a:solidFill>
                <a:latin typeface="Poppins Medium Bold"/>
                <a:ea typeface="Poppins Medium Bold"/>
                <a:cs typeface="Poppins Medium Bold"/>
                <a:sym typeface="Poppins Medium Bold"/>
              </a:rPr>
              <a:t>Consideration of Parent Feedback</a:t>
            </a:r>
            <a:r>
              <a:rPr lang="en-US" sz="2000" spc="34">
                <a:solidFill>
                  <a:srgbClr val="0C6A39"/>
                </a:solidFill>
                <a:latin typeface="Poppins Medium"/>
                <a:ea typeface="Poppins Medium"/>
                <a:cs typeface="Poppins Medium"/>
                <a:sym typeface="Poppins Medium"/>
              </a:rPr>
              <a:t>: Parents feel that their suggestions and feedback from surveys, family nights, and events are valued and used in making school decisions.</a:t>
            </a:r>
          </a:p>
          <a:p>
            <a:pPr algn="l">
              <a:lnSpc>
                <a:spcPts val="2400"/>
              </a:lnSpc>
            </a:pPr>
            <a:endParaRPr lang="en-US" sz="2000" spc="34">
              <a:solidFill>
                <a:srgbClr val="0C6A39"/>
              </a:solidFill>
              <a:latin typeface="Poppins Medium"/>
              <a:ea typeface="Poppins Medium"/>
              <a:cs typeface="Poppins Medium"/>
              <a:sym typeface="Poppins Medium"/>
            </a:endParaRPr>
          </a:p>
          <a:p>
            <a:pPr marL="431801" lvl="1" indent="-215900" algn="l">
              <a:lnSpc>
                <a:spcPts val="2400"/>
              </a:lnSpc>
              <a:buFont typeface="Arial"/>
              <a:buChar char="•"/>
            </a:pPr>
            <a:r>
              <a:rPr lang="en-US" sz="2000" b="1" u="sng" spc="34">
                <a:solidFill>
                  <a:srgbClr val="0C6A39"/>
                </a:solidFill>
                <a:latin typeface="Poppins Medium Bold"/>
                <a:ea typeface="Poppins Medium Bold"/>
                <a:cs typeface="Poppins Medium Bold"/>
                <a:sym typeface="Poppins Medium Bold"/>
              </a:rPr>
              <a:t>Support for Academic Success:</a:t>
            </a:r>
            <a:r>
              <a:rPr lang="en-US" sz="2000" spc="34">
                <a:solidFill>
                  <a:srgbClr val="0C6A39"/>
                </a:solidFill>
                <a:latin typeface="Poppins Medium"/>
                <a:ea typeface="Poppins Medium"/>
                <a:cs typeface="Poppins Medium"/>
                <a:sym typeface="Poppins Medium"/>
              </a:rPr>
              <a:t> Parents suggest providing more resources and support for academic-related activities and strategies, such as math and reading strategies, test-taking tips, and summer learning programs.</a:t>
            </a:r>
          </a:p>
          <a:p>
            <a:pPr algn="l">
              <a:lnSpc>
                <a:spcPts val="2400"/>
              </a:lnSpc>
            </a:pPr>
            <a:endParaRPr lang="en-US" sz="2000" spc="34">
              <a:solidFill>
                <a:srgbClr val="0C6A39"/>
              </a:solidFill>
              <a:latin typeface="Poppins Medium"/>
              <a:ea typeface="Poppins Medium"/>
              <a:cs typeface="Poppins Medium"/>
              <a:sym typeface="Poppins Medium"/>
            </a:endParaRPr>
          </a:p>
          <a:p>
            <a:pPr marL="431801" lvl="1" indent="-215900" algn="l">
              <a:lnSpc>
                <a:spcPts val="2400"/>
              </a:lnSpc>
              <a:buFont typeface="Arial"/>
              <a:buChar char="•"/>
            </a:pPr>
            <a:r>
              <a:rPr lang="en-US" sz="2000" b="1" u="sng" spc="34">
                <a:solidFill>
                  <a:srgbClr val="0C6A39"/>
                </a:solidFill>
                <a:latin typeface="Poppins Medium Bold"/>
                <a:ea typeface="Poppins Medium Bold"/>
                <a:cs typeface="Poppins Medium Bold"/>
                <a:sym typeface="Poppins Medium Bold"/>
              </a:rPr>
              <a:t>Community and Resource Connection:</a:t>
            </a:r>
            <a:r>
              <a:rPr lang="en-US" sz="2000" spc="34">
                <a:solidFill>
                  <a:srgbClr val="0C6A39"/>
                </a:solidFill>
                <a:latin typeface="Poppins Medium"/>
                <a:ea typeface="Poppins Medium"/>
                <a:cs typeface="Poppins Medium"/>
                <a:sym typeface="Poppins Medium"/>
              </a:rPr>
              <a:t> Helping families connect with community partners and resources, such as GED and English classes, technology support, and professional learning for teachers and administrators about family engagement, is appreciated by parents.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692</Words>
  <Application>Microsoft Office PowerPoint</Application>
  <PresentationFormat>Custom</PresentationFormat>
  <Paragraphs>30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Poppins Bold</vt:lpstr>
      <vt:lpstr>Poppins Medium</vt:lpstr>
      <vt:lpstr>Arial</vt:lpstr>
      <vt:lpstr>Poppins ExtraBold</vt:lpstr>
      <vt:lpstr>Calibri</vt:lpstr>
      <vt:lpstr>Poppins Medium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Annual Title I</dc:title>
  <cp:lastModifiedBy>Julie D. Holmes</cp:lastModifiedBy>
  <cp:revision>1</cp:revision>
  <dcterms:created xsi:type="dcterms:W3CDTF">2006-08-16T00:00:00Z</dcterms:created>
  <dcterms:modified xsi:type="dcterms:W3CDTF">2025-05-02T13:49:44Z</dcterms:modified>
  <dc:identifier>DAGl9ZN-4ok</dc:identifier>
</cp:coreProperties>
</file>